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1" r:id="rId4"/>
  </p:sldMasterIdLst>
  <p:notesMasterIdLst>
    <p:notesMasterId r:id="rId24"/>
  </p:notesMasterIdLst>
  <p:sldIdLst>
    <p:sldId id="257" r:id="rId5"/>
    <p:sldId id="278" r:id="rId6"/>
    <p:sldId id="279" r:id="rId7"/>
    <p:sldId id="296" r:id="rId8"/>
    <p:sldId id="297" r:id="rId9"/>
    <p:sldId id="298" r:id="rId10"/>
    <p:sldId id="258" r:id="rId11"/>
    <p:sldId id="281" r:id="rId12"/>
    <p:sldId id="282" r:id="rId13"/>
    <p:sldId id="303" r:id="rId14"/>
    <p:sldId id="307" r:id="rId15"/>
    <p:sldId id="304" r:id="rId16"/>
    <p:sldId id="305" r:id="rId17"/>
    <p:sldId id="306" r:id="rId18"/>
    <p:sldId id="308" r:id="rId19"/>
    <p:sldId id="302" r:id="rId20"/>
    <p:sldId id="292" r:id="rId21"/>
    <p:sldId id="290" r:id="rId22"/>
    <p:sldId id="291" r:id="rId23"/>
  </p:sldIdLst>
  <p:sldSz cx="10691813" cy="755967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65C8B"/>
    <a:srgbClr val="93C17B"/>
    <a:srgbClr val="708791"/>
    <a:srgbClr val="F7DC28"/>
    <a:srgbClr val="F0F9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1484FAE-E4BE-40CE-A6E9-00408EBB8C87}" v="32" dt="2024-10-02T08:48:57.95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630"/>
    <p:restoredTop sz="95646"/>
  </p:normalViewPr>
  <p:slideViewPr>
    <p:cSldViewPr snapToGrid="0">
      <p:cViewPr varScale="1">
        <p:scale>
          <a:sx n="54" d="100"/>
          <a:sy n="54" d="100"/>
        </p:scale>
        <p:origin x="1608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uart Rackley" userId="2a9a870c-39c3-4152-a728-38bb2676d46c" providerId="ADAL" clId="{B025FE7E-E123-4786-8FB8-F94ACF25F036}"/>
    <pc:docChg chg="custSel modSld">
      <pc:chgData name="Stuart Rackley" userId="2a9a870c-39c3-4152-a728-38bb2676d46c" providerId="ADAL" clId="{B025FE7E-E123-4786-8FB8-F94ACF25F036}" dt="2024-08-08T08:26:47.405" v="152" actId="20577"/>
      <pc:docMkLst>
        <pc:docMk/>
      </pc:docMkLst>
      <pc:sldChg chg="modSp mod">
        <pc:chgData name="Stuart Rackley" userId="2a9a870c-39c3-4152-a728-38bb2676d46c" providerId="ADAL" clId="{B025FE7E-E123-4786-8FB8-F94ACF25F036}" dt="2024-08-05T09:21:43.780" v="2" actId="20577"/>
        <pc:sldMkLst>
          <pc:docMk/>
          <pc:sldMk cId="1093853927" sldId="257"/>
        </pc:sldMkLst>
        <pc:graphicFrameChg chg="modGraphic">
          <ac:chgData name="Stuart Rackley" userId="2a9a870c-39c3-4152-a728-38bb2676d46c" providerId="ADAL" clId="{B025FE7E-E123-4786-8FB8-F94ACF25F036}" dt="2024-08-05T09:21:43.780" v="2" actId="20577"/>
          <ac:graphicFrameMkLst>
            <pc:docMk/>
            <pc:sldMk cId="1093853927" sldId="257"/>
            <ac:graphicFrameMk id="3" creationId="{F55FD3E3-9A76-5274-F0E1-2AFA94D2202F}"/>
          </ac:graphicFrameMkLst>
        </pc:graphicFrameChg>
      </pc:sldChg>
      <pc:sldChg chg="modSp mod">
        <pc:chgData name="Stuart Rackley" userId="2a9a870c-39c3-4152-a728-38bb2676d46c" providerId="ADAL" clId="{B025FE7E-E123-4786-8FB8-F94ACF25F036}" dt="2024-08-08T08:16:32.347" v="56" actId="313"/>
        <pc:sldMkLst>
          <pc:docMk/>
          <pc:sldMk cId="726465302" sldId="290"/>
        </pc:sldMkLst>
        <pc:graphicFrameChg chg="modGraphic">
          <ac:chgData name="Stuart Rackley" userId="2a9a870c-39c3-4152-a728-38bb2676d46c" providerId="ADAL" clId="{B025FE7E-E123-4786-8FB8-F94ACF25F036}" dt="2024-08-08T08:16:32.347" v="56" actId="313"/>
          <ac:graphicFrameMkLst>
            <pc:docMk/>
            <pc:sldMk cId="726465302" sldId="290"/>
            <ac:graphicFrameMk id="3" creationId="{96AA86D9-7323-90F9-1BA1-8D402B950637}"/>
          </ac:graphicFrameMkLst>
        </pc:graphicFrameChg>
      </pc:sldChg>
      <pc:sldChg chg="modSp mod">
        <pc:chgData name="Stuart Rackley" userId="2a9a870c-39c3-4152-a728-38bb2676d46c" providerId="ADAL" clId="{B025FE7E-E123-4786-8FB8-F94ACF25F036}" dt="2024-08-08T08:17:29.744" v="58" actId="20577"/>
        <pc:sldMkLst>
          <pc:docMk/>
          <pc:sldMk cId="3056508291" sldId="291"/>
        </pc:sldMkLst>
        <pc:graphicFrameChg chg="modGraphic">
          <ac:chgData name="Stuart Rackley" userId="2a9a870c-39c3-4152-a728-38bb2676d46c" providerId="ADAL" clId="{B025FE7E-E123-4786-8FB8-F94ACF25F036}" dt="2024-08-08T08:17:29.744" v="58" actId="20577"/>
          <ac:graphicFrameMkLst>
            <pc:docMk/>
            <pc:sldMk cId="3056508291" sldId="291"/>
            <ac:graphicFrameMk id="2" creationId="{59C55FE5-EDB3-0CA0-ACA8-96856D4415A4}"/>
          </ac:graphicFrameMkLst>
        </pc:graphicFrameChg>
      </pc:sldChg>
      <pc:sldChg chg="modSp mod">
        <pc:chgData name="Stuart Rackley" userId="2a9a870c-39c3-4152-a728-38bb2676d46c" providerId="ADAL" clId="{B025FE7E-E123-4786-8FB8-F94ACF25F036}" dt="2024-08-05T09:25:24.668" v="14" actId="20577"/>
        <pc:sldMkLst>
          <pc:docMk/>
          <pc:sldMk cId="3403328765" sldId="303"/>
        </pc:sldMkLst>
        <pc:graphicFrameChg chg="modGraphic">
          <ac:chgData name="Stuart Rackley" userId="2a9a870c-39c3-4152-a728-38bb2676d46c" providerId="ADAL" clId="{B025FE7E-E123-4786-8FB8-F94ACF25F036}" dt="2024-08-05T09:25:24.668" v="14" actId="20577"/>
          <ac:graphicFrameMkLst>
            <pc:docMk/>
            <pc:sldMk cId="3403328765" sldId="303"/>
            <ac:graphicFrameMk id="2" creationId="{DE7ED46B-680E-2344-851E-C50BA6D11C01}"/>
          </ac:graphicFrameMkLst>
        </pc:graphicFrameChg>
      </pc:sldChg>
      <pc:sldChg chg="modSp mod">
        <pc:chgData name="Stuart Rackley" userId="2a9a870c-39c3-4152-a728-38bb2676d46c" providerId="ADAL" clId="{B025FE7E-E123-4786-8FB8-F94ACF25F036}" dt="2024-08-08T08:23:39.856" v="132" actId="20577"/>
        <pc:sldMkLst>
          <pc:docMk/>
          <pc:sldMk cId="3508901681" sldId="304"/>
        </pc:sldMkLst>
        <pc:graphicFrameChg chg="modGraphic">
          <ac:chgData name="Stuart Rackley" userId="2a9a870c-39c3-4152-a728-38bb2676d46c" providerId="ADAL" clId="{B025FE7E-E123-4786-8FB8-F94ACF25F036}" dt="2024-08-08T08:23:39.856" v="132" actId="20577"/>
          <ac:graphicFrameMkLst>
            <pc:docMk/>
            <pc:sldMk cId="3508901681" sldId="304"/>
            <ac:graphicFrameMk id="2" creationId="{DE7ED46B-680E-2344-851E-C50BA6D11C01}"/>
          </ac:graphicFrameMkLst>
        </pc:graphicFrameChg>
      </pc:sldChg>
      <pc:sldChg chg="modSp mod">
        <pc:chgData name="Stuart Rackley" userId="2a9a870c-39c3-4152-a728-38bb2676d46c" providerId="ADAL" clId="{B025FE7E-E123-4786-8FB8-F94ACF25F036}" dt="2024-08-08T08:26:47.405" v="152" actId="20577"/>
        <pc:sldMkLst>
          <pc:docMk/>
          <pc:sldMk cId="3003217461" sldId="305"/>
        </pc:sldMkLst>
        <pc:graphicFrameChg chg="modGraphic">
          <ac:chgData name="Stuart Rackley" userId="2a9a870c-39c3-4152-a728-38bb2676d46c" providerId="ADAL" clId="{B025FE7E-E123-4786-8FB8-F94ACF25F036}" dt="2024-08-08T08:26:47.405" v="152" actId="20577"/>
          <ac:graphicFrameMkLst>
            <pc:docMk/>
            <pc:sldMk cId="3003217461" sldId="305"/>
            <ac:graphicFrameMk id="2" creationId="{DE7ED46B-680E-2344-851E-C50BA6D11C01}"/>
          </ac:graphicFrameMkLst>
        </pc:graphicFrameChg>
      </pc:sldChg>
      <pc:sldChg chg="modSp mod">
        <pc:chgData name="Stuart Rackley" userId="2a9a870c-39c3-4152-a728-38bb2676d46c" providerId="ADAL" clId="{B025FE7E-E123-4786-8FB8-F94ACF25F036}" dt="2024-08-08T08:24:42.455" v="144" actId="20577"/>
        <pc:sldMkLst>
          <pc:docMk/>
          <pc:sldMk cId="3915474133" sldId="306"/>
        </pc:sldMkLst>
        <pc:graphicFrameChg chg="modGraphic">
          <ac:chgData name="Stuart Rackley" userId="2a9a870c-39c3-4152-a728-38bb2676d46c" providerId="ADAL" clId="{B025FE7E-E123-4786-8FB8-F94ACF25F036}" dt="2024-08-08T08:24:42.455" v="144" actId="20577"/>
          <ac:graphicFrameMkLst>
            <pc:docMk/>
            <pc:sldMk cId="3915474133" sldId="306"/>
            <ac:graphicFrameMk id="2" creationId="{DE7ED46B-680E-2344-851E-C50BA6D11C01}"/>
          </ac:graphicFrameMkLst>
        </pc:graphicFrameChg>
      </pc:sldChg>
      <pc:sldChg chg="modSp mod">
        <pc:chgData name="Stuart Rackley" userId="2a9a870c-39c3-4152-a728-38bb2676d46c" providerId="ADAL" clId="{B025FE7E-E123-4786-8FB8-F94ACF25F036}" dt="2024-08-08T08:24:36.275" v="142" actId="20577"/>
        <pc:sldMkLst>
          <pc:docMk/>
          <pc:sldMk cId="2485546946" sldId="307"/>
        </pc:sldMkLst>
        <pc:graphicFrameChg chg="modGraphic">
          <ac:chgData name="Stuart Rackley" userId="2a9a870c-39c3-4152-a728-38bb2676d46c" providerId="ADAL" clId="{B025FE7E-E123-4786-8FB8-F94ACF25F036}" dt="2024-08-08T08:24:36.275" v="142" actId="20577"/>
          <ac:graphicFrameMkLst>
            <pc:docMk/>
            <pc:sldMk cId="2485546946" sldId="307"/>
            <ac:graphicFrameMk id="2" creationId="{DE7ED46B-680E-2344-851E-C50BA6D11C01}"/>
          </ac:graphicFrameMkLst>
        </pc:graphicFrameChg>
      </pc:sldChg>
      <pc:sldChg chg="modSp mod">
        <pc:chgData name="Stuart Rackley" userId="2a9a870c-39c3-4152-a728-38bb2676d46c" providerId="ADAL" clId="{B025FE7E-E123-4786-8FB8-F94ACF25F036}" dt="2024-08-08T08:24:02.798" v="140" actId="20577"/>
        <pc:sldMkLst>
          <pc:docMk/>
          <pc:sldMk cId="2662143095" sldId="308"/>
        </pc:sldMkLst>
        <pc:graphicFrameChg chg="mod modGraphic">
          <ac:chgData name="Stuart Rackley" userId="2a9a870c-39c3-4152-a728-38bb2676d46c" providerId="ADAL" clId="{B025FE7E-E123-4786-8FB8-F94ACF25F036}" dt="2024-08-08T08:24:02.798" v="140" actId="20577"/>
          <ac:graphicFrameMkLst>
            <pc:docMk/>
            <pc:sldMk cId="2662143095" sldId="308"/>
            <ac:graphicFrameMk id="2" creationId="{DE7ED46B-680E-2344-851E-C50BA6D11C01}"/>
          </ac:graphicFrameMkLst>
        </pc:graphicFrameChg>
      </pc:sldChg>
    </pc:docChg>
  </pc:docChgLst>
  <pc:docChgLst>
    <pc:chgData name="Stuart Rackley" userId="2a9a870c-39c3-4152-a728-38bb2676d46c" providerId="ADAL" clId="{41484FAE-E4BE-40CE-A6E9-00408EBB8C87}"/>
    <pc:docChg chg="undo custSel modSld">
      <pc:chgData name="Stuart Rackley" userId="2a9a870c-39c3-4152-a728-38bb2676d46c" providerId="ADAL" clId="{41484FAE-E4BE-40CE-A6E9-00408EBB8C87}" dt="2024-10-02T09:38:01.064" v="2237" actId="20577"/>
      <pc:docMkLst>
        <pc:docMk/>
      </pc:docMkLst>
      <pc:sldChg chg="modSp mod">
        <pc:chgData name="Stuart Rackley" userId="2a9a870c-39c3-4152-a728-38bb2676d46c" providerId="ADAL" clId="{41484FAE-E4BE-40CE-A6E9-00408EBB8C87}" dt="2024-09-20T09:15:03.023" v="2206" actId="313"/>
        <pc:sldMkLst>
          <pc:docMk/>
          <pc:sldMk cId="1093853927" sldId="257"/>
        </pc:sldMkLst>
        <pc:graphicFrameChg chg="mod modGraphic">
          <ac:chgData name="Stuart Rackley" userId="2a9a870c-39c3-4152-a728-38bb2676d46c" providerId="ADAL" clId="{41484FAE-E4BE-40CE-A6E9-00408EBB8C87}" dt="2024-09-20T09:15:03.023" v="2206" actId="313"/>
          <ac:graphicFrameMkLst>
            <pc:docMk/>
            <pc:sldMk cId="1093853927" sldId="257"/>
            <ac:graphicFrameMk id="3" creationId="{F55FD3E3-9A76-5274-F0E1-2AFA94D2202F}"/>
          </ac:graphicFrameMkLst>
        </pc:graphicFrameChg>
      </pc:sldChg>
      <pc:sldChg chg="modSp mod">
        <pc:chgData name="Stuart Rackley" userId="2a9a870c-39c3-4152-a728-38bb2676d46c" providerId="ADAL" clId="{41484FAE-E4BE-40CE-A6E9-00408EBB8C87}" dt="2024-09-17T20:40:55.419" v="982" actId="13926"/>
        <pc:sldMkLst>
          <pc:docMk/>
          <pc:sldMk cId="2964328172" sldId="258"/>
        </pc:sldMkLst>
        <pc:graphicFrameChg chg="mod modGraphic">
          <ac:chgData name="Stuart Rackley" userId="2a9a870c-39c3-4152-a728-38bb2676d46c" providerId="ADAL" clId="{41484FAE-E4BE-40CE-A6E9-00408EBB8C87}" dt="2024-09-17T20:40:55.419" v="982" actId="13926"/>
          <ac:graphicFrameMkLst>
            <pc:docMk/>
            <pc:sldMk cId="2964328172" sldId="258"/>
            <ac:graphicFrameMk id="2" creationId="{402F89F4-9FF5-D8BC-4CB2-E537DFA75045}"/>
          </ac:graphicFrameMkLst>
        </pc:graphicFrameChg>
      </pc:sldChg>
      <pc:sldChg chg="modSp mod">
        <pc:chgData name="Stuart Rackley" userId="2a9a870c-39c3-4152-a728-38bb2676d46c" providerId="ADAL" clId="{41484FAE-E4BE-40CE-A6E9-00408EBB8C87}" dt="2024-09-20T09:16:44.636" v="2235"/>
        <pc:sldMkLst>
          <pc:docMk/>
          <pc:sldMk cId="275600747" sldId="278"/>
        </pc:sldMkLst>
        <pc:graphicFrameChg chg="mod modGraphic">
          <ac:chgData name="Stuart Rackley" userId="2a9a870c-39c3-4152-a728-38bb2676d46c" providerId="ADAL" clId="{41484FAE-E4BE-40CE-A6E9-00408EBB8C87}" dt="2024-09-20T09:16:44.636" v="2235"/>
          <ac:graphicFrameMkLst>
            <pc:docMk/>
            <pc:sldMk cId="275600747" sldId="278"/>
            <ac:graphicFrameMk id="3" creationId="{F55FD3E3-9A76-5274-F0E1-2AFA94D2202F}"/>
          </ac:graphicFrameMkLst>
        </pc:graphicFrameChg>
      </pc:sldChg>
      <pc:sldChg chg="modSp mod">
        <pc:chgData name="Stuart Rackley" userId="2a9a870c-39c3-4152-a728-38bb2676d46c" providerId="ADAL" clId="{41484FAE-E4BE-40CE-A6E9-00408EBB8C87}" dt="2024-09-20T09:15:56.414" v="2234" actId="313"/>
        <pc:sldMkLst>
          <pc:docMk/>
          <pc:sldMk cId="3137996260" sldId="279"/>
        </pc:sldMkLst>
        <pc:graphicFrameChg chg="mod modGraphic">
          <ac:chgData name="Stuart Rackley" userId="2a9a870c-39c3-4152-a728-38bb2676d46c" providerId="ADAL" clId="{41484FAE-E4BE-40CE-A6E9-00408EBB8C87}" dt="2024-09-20T09:15:56.414" v="2234" actId="313"/>
          <ac:graphicFrameMkLst>
            <pc:docMk/>
            <pc:sldMk cId="3137996260" sldId="279"/>
            <ac:graphicFrameMk id="3" creationId="{F55FD3E3-9A76-5274-F0E1-2AFA94D2202F}"/>
          </ac:graphicFrameMkLst>
        </pc:graphicFrameChg>
      </pc:sldChg>
      <pc:sldChg chg="modSp mod">
        <pc:chgData name="Stuart Rackley" userId="2a9a870c-39c3-4152-a728-38bb2676d46c" providerId="ADAL" clId="{41484FAE-E4BE-40CE-A6E9-00408EBB8C87}" dt="2024-09-17T13:04:06.235" v="16" actId="20577"/>
        <pc:sldMkLst>
          <pc:docMk/>
          <pc:sldMk cId="741213974" sldId="281"/>
        </pc:sldMkLst>
        <pc:graphicFrameChg chg="modGraphic">
          <ac:chgData name="Stuart Rackley" userId="2a9a870c-39c3-4152-a728-38bb2676d46c" providerId="ADAL" clId="{41484FAE-E4BE-40CE-A6E9-00408EBB8C87}" dt="2024-09-17T13:04:06.235" v="16" actId="20577"/>
          <ac:graphicFrameMkLst>
            <pc:docMk/>
            <pc:sldMk cId="741213974" sldId="281"/>
            <ac:graphicFrameMk id="2" creationId="{402F89F4-9FF5-D8BC-4CB2-E537DFA75045}"/>
          </ac:graphicFrameMkLst>
        </pc:graphicFrameChg>
      </pc:sldChg>
      <pc:sldChg chg="modSp mod">
        <pc:chgData name="Stuart Rackley" userId="2a9a870c-39c3-4152-a728-38bb2676d46c" providerId="ADAL" clId="{41484FAE-E4BE-40CE-A6E9-00408EBB8C87}" dt="2024-09-18T10:27:20.522" v="2103" actId="20577"/>
        <pc:sldMkLst>
          <pc:docMk/>
          <pc:sldMk cId="3328286763" sldId="282"/>
        </pc:sldMkLst>
        <pc:graphicFrameChg chg="modGraphic">
          <ac:chgData name="Stuart Rackley" userId="2a9a870c-39c3-4152-a728-38bb2676d46c" providerId="ADAL" clId="{41484FAE-E4BE-40CE-A6E9-00408EBB8C87}" dt="2024-09-18T10:27:20.522" v="2103" actId="20577"/>
          <ac:graphicFrameMkLst>
            <pc:docMk/>
            <pc:sldMk cId="3328286763" sldId="282"/>
            <ac:graphicFrameMk id="2" creationId="{402F89F4-9FF5-D8BC-4CB2-E537DFA75045}"/>
          </ac:graphicFrameMkLst>
        </pc:graphicFrameChg>
      </pc:sldChg>
      <pc:sldChg chg="modSp mod">
        <pc:chgData name="Stuart Rackley" userId="2a9a870c-39c3-4152-a728-38bb2676d46c" providerId="ADAL" clId="{41484FAE-E4BE-40CE-A6E9-00408EBB8C87}" dt="2024-09-18T10:35:22.875" v="2187" actId="20577"/>
        <pc:sldMkLst>
          <pc:docMk/>
          <pc:sldMk cId="726465302" sldId="290"/>
        </pc:sldMkLst>
        <pc:graphicFrameChg chg="mod modGraphic">
          <ac:chgData name="Stuart Rackley" userId="2a9a870c-39c3-4152-a728-38bb2676d46c" providerId="ADAL" clId="{41484FAE-E4BE-40CE-A6E9-00408EBB8C87}" dt="2024-09-18T10:35:22.875" v="2187" actId="20577"/>
          <ac:graphicFrameMkLst>
            <pc:docMk/>
            <pc:sldMk cId="726465302" sldId="290"/>
            <ac:graphicFrameMk id="3" creationId="{96AA86D9-7323-90F9-1BA1-8D402B950637}"/>
          </ac:graphicFrameMkLst>
        </pc:graphicFrameChg>
      </pc:sldChg>
      <pc:sldChg chg="modSp mod">
        <pc:chgData name="Stuart Rackley" userId="2a9a870c-39c3-4152-a728-38bb2676d46c" providerId="ADAL" clId="{41484FAE-E4BE-40CE-A6E9-00408EBB8C87}" dt="2024-09-18T10:36:42.615" v="2192" actId="20577"/>
        <pc:sldMkLst>
          <pc:docMk/>
          <pc:sldMk cId="3056508291" sldId="291"/>
        </pc:sldMkLst>
        <pc:graphicFrameChg chg="mod modGraphic">
          <ac:chgData name="Stuart Rackley" userId="2a9a870c-39c3-4152-a728-38bb2676d46c" providerId="ADAL" clId="{41484FAE-E4BE-40CE-A6E9-00408EBB8C87}" dt="2024-09-18T10:36:42.615" v="2192" actId="20577"/>
          <ac:graphicFrameMkLst>
            <pc:docMk/>
            <pc:sldMk cId="3056508291" sldId="291"/>
            <ac:graphicFrameMk id="2" creationId="{59C55FE5-EDB3-0CA0-ACA8-96856D4415A4}"/>
          </ac:graphicFrameMkLst>
        </pc:graphicFrameChg>
      </pc:sldChg>
      <pc:sldChg chg="modSp mod">
        <pc:chgData name="Stuart Rackley" userId="2a9a870c-39c3-4152-a728-38bb2676d46c" providerId="ADAL" clId="{41484FAE-E4BE-40CE-A6E9-00408EBB8C87}" dt="2024-09-18T10:34:35.012" v="2179" actId="20577"/>
        <pc:sldMkLst>
          <pc:docMk/>
          <pc:sldMk cId="1425061791" sldId="292"/>
        </pc:sldMkLst>
        <pc:graphicFrameChg chg="modGraphic">
          <ac:chgData name="Stuart Rackley" userId="2a9a870c-39c3-4152-a728-38bb2676d46c" providerId="ADAL" clId="{41484FAE-E4BE-40CE-A6E9-00408EBB8C87}" dt="2024-09-18T10:34:35.012" v="2179" actId="20577"/>
          <ac:graphicFrameMkLst>
            <pc:docMk/>
            <pc:sldMk cId="1425061791" sldId="292"/>
            <ac:graphicFrameMk id="3" creationId="{B885CB8C-E353-A07A-7AD9-B75F263FD13A}"/>
          </ac:graphicFrameMkLst>
        </pc:graphicFrameChg>
      </pc:sldChg>
      <pc:sldChg chg="modSp mod">
        <pc:chgData name="Stuart Rackley" userId="2a9a870c-39c3-4152-a728-38bb2676d46c" providerId="ADAL" clId="{41484FAE-E4BE-40CE-A6E9-00408EBB8C87}" dt="2024-09-17T20:40:18.923" v="980" actId="313"/>
        <pc:sldMkLst>
          <pc:docMk/>
          <pc:sldMk cId="2271088510" sldId="296"/>
        </pc:sldMkLst>
        <pc:graphicFrameChg chg="modGraphic">
          <ac:chgData name="Stuart Rackley" userId="2a9a870c-39c3-4152-a728-38bb2676d46c" providerId="ADAL" clId="{41484FAE-E4BE-40CE-A6E9-00408EBB8C87}" dt="2024-09-17T20:40:18.923" v="980" actId="313"/>
          <ac:graphicFrameMkLst>
            <pc:docMk/>
            <pc:sldMk cId="2271088510" sldId="296"/>
            <ac:graphicFrameMk id="2" creationId="{402F89F4-9FF5-D8BC-4CB2-E537DFA75045}"/>
          </ac:graphicFrameMkLst>
        </pc:graphicFrameChg>
      </pc:sldChg>
      <pc:sldChg chg="modSp mod">
        <pc:chgData name="Stuart Rackley" userId="2a9a870c-39c3-4152-a728-38bb2676d46c" providerId="ADAL" clId="{41484FAE-E4BE-40CE-A6E9-00408EBB8C87}" dt="2024-09-17T13:03:10.749" v="7" actId="20577"/>
        <pc:sldMkLst>
          <pc:docMk/>
          <pc:sldMk cId="3149537627" sldId="297"/>
        </pc:sldMkLst>
        <pc:graphicFrameChg chg="modGraphic">
          <ac:chgData name="Stuart Rackley" userId="2a9a870c-39c3-4152-a728-38bb2676d46c" providerId="ADAL" clId="{41484FAE-E4BE-40CE-A6E9-00408EBB8C87}" dt="2024-09-17T13:03:10.749" v="7" actId="20577"/>
          <ac:graphicFrameMkLst>
            <pc:docMk/>
            <pc:sldMk cId="3149537627" sldId="297"/>
            <ac:graphicFrameMk id="2" creationId="{402F89F4-9FF5-D8BC-4CB2-E537DFA75045}"/>
          </ac:graphicFrameMkLst>
        </pc:graphicFrameChg>
      </pc:sldChg>
      <pc:sldChg chg="modSp mod">
        <pc:chgData name="Stuart Rackley" userId="2a9a870c-39c3-4152-a728-38bb2676d46c" providerId="ADAL" clId="{41484FAE-E4BE-40CE-A6E9-00408EBB8C87}" dt="2024-09-18T10:26:22.502" v="2101" actId="20577"/>
        <pc:sldMkLst>
          <pc:docMk/>
          <pc:sldMk cId="2811993961" sldId="298"/>
        </pc:sldMkLst>
        <pc:graphicFrameChg chg="modGraphic">
          <ac:chgData name="Stuart Rackley" userId="2a9a870c-39c3-4152-a728-38bb2676d46c" providerId="ADAL" clId="{41484FAE-E4BE-40CE-A6E9-00408EBB8C87}" dt="2024-09-18T10:26:22.502" v="2101" actId="20577"/>
          <ac:graphicFrameMkLst>
            <pc:docMk/>
            <pc:sldMk cId="2811993961" sldId="298"/>
            <ac:graphicFrameMk id="2" creationId="{402F89F4-9FF5-D8BC-4CB2-E537DFA75045}"/>
          </ac:graphicFrameMkLst>
        </pc:graphicFrameChg>
      </pc:sldChg>
      <pc:sldChg chg="modSp mod">
        <pc:chgData name="Stuart Rackley" userId="2a9a870c-39c3-4152-a728-38bb2676d46c" providerId="ADAL" clId="{41484FAE-E4BE-40CE-A6E9-00408EBB8C87}" dt="2024-09-18T10:28:19.897" v="2108" actId="20577"/>
        <pc:sldMkLst>
          <pc:docMk/>
          <pc:sldMk cId="3403328765" sldId="303"/>
        </pc:sldMkLst>
        <pc:graphicFrameChg chg="mod modGraphic">
          <ac:chgData name="Stuart Rackley" userId="2a9a870c-39c3-4152-a728-38bb2676d46c" providerId="ADAL" clId="{41484FAE-E4BE-40CE-A6E9-00408EBB8C87}" dt="2024-09-18T10:28:19.897" v="2108" actId="20577"/>
          <ac:graphicFrameMkLst>
            <pc:docMk/>
            <pc:sldMk cId="3403328765" sldId="303"/>
            <ac:graphicFrameMk id="2" creationId="{DE7ED46B-680E-2344-851E-C50BA6D11C01}"/>
          </ac:graphicFrameMkLst>
        </pc:graphicFrameChg>
      </pc:sldChg>
      <pc:sldChg chg="modSp mod">
        <pc:chgData name="Stuart Rackley" userId="2a9a870c-39c3-4152-a728-38bb2676d46c" providerId="ADAL" clId="{41484FAE-E4BE-40CE-A6E9-00408EBB8C87}" dt="2024-09-17T21:28:14.035" v="2074" actId="2711"/>
        <pc:sldMkLst>
          <pc:docMk/>
          <pc:sldMk cId="3508901681" sldId="304"/>
        </pc:sldMkLst>
        <pc:graphicFrameChg chg="mod modGraphic">
          <ac:chgData name="Stuart Rackley" userId="2a9a870c-39c3-4152-a728-38bb2676d46c" providerId="ADAL" clId="{41484FAE-E4BE-40CE-A6E9-00408EBB8C87}" dt="2024-09-17T21:28:14.035" v="2074" actId="2711"/>
          <ac:graphicFrameMkLst>
            <pc:docMk/>
            <pc:sldMk cId="3508901681" sldId="304"/>
            <ac:graphicFrameMk id="2" creationId="{DE7ED46B-680E-2344-851E-C50BA6D11C01}"/>
          </ac:graphicFrameMkLst>
        </pc:graphicFrameChg>
      </pc:sldChg>
      <pc:sldChg chg="modSp mod">
        <pc:chgData name="Stuart Rackley" userId="2a9a870c-39c3-4152-a728-38bb2676d46c" providerId="ADAL" clId="{41484FAE-E4BE-40CE-A6E9-00408EBB8C87}" dt="2024-10-02T09:38:01.064" v="2237" actId="20577"/>
        <pc:sldMkLst>
          <pc:docMk/>
          <pc:sldMk cId="3003217461" sldId="305"/>
        </pc:sldMkLst>
        <pc:graphicFrameChg chg="mod modGraphic">
          <ac:chgData name="Stuart Rackley" userId="2a9a870c-39c3-4152-a728-38bb2676d46c" providerId="ADAL" clId="{41484FAE-E4BE-40CE-A6E9-00408EBB8C87}" dt="2024-10-02T09:38:01.064" v="2237" actId="20577"/>
          <ac:graphicFrameMkLst>
            <pc:docMk/>
            <pc:sldMk cId="3003217461" sldId="305"/>
            <ac:graphicFrameMk id="2" creationId="{DE7ED46B-680E-2344-851E-C50BA6D11C01}"/>
          </ac:graphicFrameMkLst>
        </pc:graphicFrameChg>
      </pc:sldChg>
      <pc:sldChg chg="modSp mod">
        <pc:chgData name="Stuart Rackley" userId="2a9a870c-39c3-4152-a728-38bb2676d46c" providerId="ADAL" clId="{41484FAE-E4BE-40CE-A6E9-00408EBB8C87}" dt="2024-09-18T10:33:37.898" v="2163" actId="6549"/>
        <pc:sldMkLst>
          <pc:docMk/>
          <pc:sldMk cId="3915474133" sldId="306"/>
        </pc:sldMkLst>
        <pc:graphicFrameChg chg="mod modGraphic">
          <ac:chgData name="Stuart Rackley" userId="2a9a870c-39c3-4152-a728-38bb2676d46c" providerId="ADAL" clId="{41484FAE-E4BE-40CE-A6E9-00408EBB8C87}" dt="2024-09-18T10:33:37.898" v="2163" actId="6549"/>
          <ac:graphicFrameMkLst>
            <pc:docMk/>
            <pc:sldMk cId="3915474133" sldId="306"/>
            <ac:graphicFrameMk id="2" creationId="{DE7ED46B-680E-2344-851E-C50BA6D11C01}"/>
          </ac:graphicFrameMkLst>
        </pc:graphicFrameChg>
      </pc:sldChg>
      <pc:sldChg chg="modSp mod">
        <pc:chgData name="Stuart Rackley" userId="2a9a870c-39c3-4152-a728-38bb2676d46c" providerId="ADAL" clId="{41484FAE-E4BE-40CE-A6E9-00408EBB8C87}" dt="2024-09-18T10:32:43.028" v="2149" actId="20577"/>
        <pc:sldMkLst>
          <pc:docMk/>
          <pc:sldMk cId="2485546946" sldId="307"/>
        </pc:sldMkLst>
        <pc:graphicFrameChg chg="mod modGraphic">
          <ac:chgData name="Stuart Rackley" userId="2a9a870c-39c3-4152-a728-38bb2676d46c" providerId="ADAL" clId="{41484FAE-E4BE-40CE-A6E9-00408EBB8C87}" dt="2024-09-18T10:32:43.028" v="2149" actId="20577"/>
          <ac:graphicFrameMkLst>
            <pc:docMk/>
            <pc:sldMk cId="2485546946" sldId="307"/>
            <ac:graphicFrameMk id="2" creationId="{DE7ED46B-680E-2344-851E-C50BA6D11C01}"/>
          </ac:graphicFrameMkLst>
        </pc:graphicFrameChg>
      </pc:sldChg>
      <pc:sldChg chg="modSp mod">
        <pc:chgData name="Stuart Rackley" userId="2a9a870c-39c3-4152-a728-38bb2676d46c" providerId="ADAL" clId="{41484FAE-E4BE-40CE-A6E9-00408EBB8C87}" dt="2024-09-17T21:29:43.694" v="2085" actId="255"/>
        <pc:sldMkLst>
          <pc:docMk/>
          <pc:sldMk cId="2662143095" sldId="308"/>
        </pc:sldMkLst>
        <pc:graphicFrameChg chg="mod modGraphic">
          <ac:chgData name="Stuart Rackley" userId="2a9a870c-39c3-4152-a728-38bb2676d46c" providerId="ADAL" clId="{41484FAE-E4BE-40CE-A6E9-00408EBB8C87}" dt="2024-09-17T21:29:43.694" v="2085" actId="255"/>
          <ac:graphicFrameMkLst>
            <pc:docMk/>
            <pc:sldMk cId="2662143095" sldId="308"/>
            <ac:graphicFrameMk id="2" creationId="{DE7ED46B-680E-2344-851E-C50BA6D11C01}"/>
          </ac:graphicFrameMkLst>
        </pc:graphicFrame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34C242-6169-6342-8BBD-C3EDA5E6E219}" type="datetimeFigureOut">
              <a:rPr lang="en-US" smtClean="0"/>
              <a:t>1/28/2025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46188" y="1143000"/>
            <a:ext cx="43656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61B074-BE9B-9849-84C3-726613776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74254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61B074-BE9B-9849-84C3-7266137768BF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76981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61B074-BE9B-9849-84C3-7266137768BF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1784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61B074-BE9B-9849-84C3-7266137768BF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67209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61B074-BE9B-9849-84C3-7266137768BF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27851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61B074-BE9B-9849-84C3-7266137768BF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56925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61092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56914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5062" y="2012414"/>
            <a:ext cx="4544021" cy="479654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2730" y="2012414"/>
            <a:ext cx="4544021" cy="479654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70BFC-9625-6647-A545-C2E3D5F913FD}" type="datetimeFigureOut">
              <a:rPr lang="en-US" smtClean="0"/>
              <a:t>1/28/2025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8F3D1-F209-8F4F-AE96-C580648A73A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754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402484"/>
            <a:ext cx="9221689" cy="1461188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1853171"/>
            <a:ext cx="4523137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456" y="2761381"/>
            <a:ext cx="4523137" cy="406157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12731" y="1853171"/>
            <a:ext cx="4545413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12731" y="2761381"/>
            <a:ext cx="4545413" cy="406157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70BFC-9625-6647-A545-C2E3D5F913FD}" type="datetimeFigureOut">
              <a:rPr lang="en-US" smtClean="0"/>
              <a:t>1/28/2025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8F3D1-F209-8F4F-AE96-C580648A73A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74859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70BFC-9625-6647-A545-C2E3D5F913FD}" type="datetimeFigureOut">
              <a:rPr lang="en-US" smtClean="0"/>
              <a:t>1/28/2025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8F3D1-F209-8F4F-AE96-C580648A73A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68807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70BFC-9625-6647-A545-C2E3D5F913FD}" type="datetimeFigureOut">
              <a:rPr lang="en-US" smtClean="0"/>
              <a:t>1/28/2025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8F3D1-F209-8F4F-AE96-C580648A73A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62910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5413" y="1088455"/>
            <a:ext cx="5412730" cy="5372269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70BFC-9625-6647-A545-C2E3D5F913FD}" type="datetimeFigureOut">
              <a:rPr lang="en-US" smtClean="0"/>
              <a:t>1/28/2025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8F3D1-F209-8F4F-AE96-C580648A73A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20553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5413" y="1088455"/>
            <a:ext cx="5412730" cy="5372269"/>
          </a:xfrm>
        </p:spPr>
        <p:txBody>
          <a:bodyPr anchor="t"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70BFC-9625-6647-A545-C2E3D5F913FD}" type="datetimeFigureOut">
              <a:rPr lang="en-US" smtClean="0"/>
              <a:t>1/28/2025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8F3D1-F209-8F4F-AE96-C580648A73A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21630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70BFC-9625-6647-A545-C2E3D5F913FD}" type="datetimeFigureOut">
              <a:rPr lang="en-US" smtClean="0"/>
              <a:t>1/28/2025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8F3D1-F209-8F4F-AE96-C580648A73A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56136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51329" y="402483"/>
            <a:ext cx="2305422" cy="640647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5063" y="402483"/>
            <a:ext cx="6782619" cy="640647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70BFC-9625-6647-A545-C2E3D5F913FD}" type="datetimeFigureOut">
              <a:rPr lang="en-US" smtClean="0"/>
              <a:t>1/28/2025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8F3D1-F209-8F4F-AE96-C580648A73A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18439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91686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31596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79792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23078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28833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14191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8637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67500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5062" y="402484"/>
            <a:ext cx="9221689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062" y="2012414"/>
            <a:ext cx="9221689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070BFC-9625-6647-A545-C2E3D5F913FD}" type="datetimeFigureOut">
              <a:rPr lang="en-US" smtClean="0"/>
              <a:t>1/28/2025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51093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98F3D1-F209-8F4F-AE96-C580648A73A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3076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4" r:id="rId2"/>
    <p:sldLayoutId id="2147483652" r:id="rId3"/>
    <p:sldLayoutId id="2147483653" r:id="rId4"/>
    <p:sldLayoutId id="2147483663" r:id="rId5"/>
    <p:sldLayoutId id="2147483668" r:id="rId6"/>
    <p:sldLayoutId id="2147483664" r:id="rId7"/>
    <p:sldLayoutId id="2147483665" r:id="rId8"/>
    <p:sldLayoutId id="2147483666" r:id="rId9"/>
    <p:sldLayoutId id="2147483667" r:id="rId10"/>
    <p:sldLayoutId id="2147483655" r:id="rId11"/>
    <p:sldLayoutId id="2147483656" r:id="rId12"/>
    <p:sldLayoutId id="2147483657" r:id="rId13"/>
    <p:sldLayoutId id="2147483658" r:id="rId14"/>
    <p:sldLayoutId id="2147483659" r:id="rId15"/>
    <p:sldLayoutId id="2147483660" r:id="rId16"/>
    <p:sldLayoutId id="2147483661" r:id="rId17"/>
    <p:sldLayoutId id="2147483662" r:id="rId18"/>
  </p:sldLayoutIdLst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55FD3E3-9A76-5274-F0E1-2AFA94D220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9837176"/>
              </p:ext>
            </p:extLst>
          </p:nvPr>
        </p:nvGraphicFramePr>
        <p:xfrm>
          <a:off x="290329" y="1606670"/>
          <a:ext cx="10094642" cy="587901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249348">
                  <a:extLst>
                    <a:ext uri="{9D8B030D-6E8A-4147-A177-3AD203B41FA5}">
                      <a16:colId xmlns:a16="http://schemas.microsoft.com/office/drawing/2014/main" val="1872024225"/>
                    </a:ext>
                  </a:extLst>
                </a:gridCol>
                <a:gridCol w="1263989">
                  <a:extLst>
                    <a:ext uri="{9D8B030D-6E8A-4147-A177-3AD203B41FA5}">
                      <a16:colId xmlns:a16="http://schemas.microsoft.com/office/drawing/2014/main" val="1793934144"/>
                    </a:ext>
                  </a:extLst>
                </a:gridCol>
                <a:gridCol w="1158502">
                  <a:extLst>
                    <a:ext uri="{9D8B030D-6E8A-4147-A177-3AD203B41FA5}">
                      <a16:colId xmlns:a16="http://schemas.microsoft.com/office/drawing/2014/main" val="3345603019"/>
                    </a:ext>
                  </a:extLst>
                </a:gridCol>
                <a:gridCol w="1363667">
                  <a:extLst>
                    <a:ext uri="{9D8B030D-6E8A-4147-A177-3AD203B41FA5}">
                      <a16:colId xmlns:a16="http://schemas.microsoft.com/office/drawing/2014/main" val="3054068587"/>
                    </a:ext>
                  </a:extLst>
                </a:gridCol>
                <a:gridCol w="1264784">
                  <a:extLst>
                    <a:ext uri="{9D8B030D-6E8A-4147-A177-3AD203B41FA5}">
                      <a16:colId xmlns:a16="http://schemas.microsoft.com/office/drawing/2014/main" val="730388520"/>
                    </a:ext>
                  </a:extLst>
                </a:gridCol>
                <a:gridCol w="1264784">
                  <a:extLst>
                    <a:ext uri="{9D8B030D-6E8A-4147-A177-3AD203B41FA5}">
                      <a16:colId xmlns:a16="http://schemas.microsoft.com/office/drawing/2014/main" val="108890227"/>
                    </a:ext>
                  </a:extLst>
                </a:gridCol>
                <a:gridCol w="1264784">
                  <a:extLst>
                    <a:ext uri="{9D8B030D-6E8A-4147-A177-3AD203B41FA5}">
                      <a16:colId xmlns:a16="http://schemas.microsoft.com/office/drawing/2014/main" val="3983244218"/>
                    </a:ext>
                  </a:extLst>
                </a:gridCol>
                <a:gridCol w="1264784">
                  <a:extLst>
                    <a:ext uri="{9D8B030D-6E8A-4147-A177-3AD203B41FA5}">
                      <a16:colId xmlns:a16="http://schemas.microsoft.com/office/drawing/2014/main" val="2948517064"/>
                    </a:ext>
                  </a:extLst>
                </a:gridCol>
              </a:tblGrid>
              <a:tr h="604149">
                <a:tc>
                  <a:txBody>
                    <a:bodyPr/>
                    <a:lstStyle/>
                    <a:p>
                      <a:pPr algn="ctr"/>
                      <a:r>
                        <a:rPr lang="en-GB" sz="1400" b="1" u="none" dirty="0">
                          <a:solidFill>
                            <a:srgbClr val="708791"/>
                          </a:solidFill>
                          <a:latin typeface="Century Gothic" panose="020B0502020202020204" pitchFamily="34" charset="0"/>
                        </a:rPr>
                        <a:t>WEEK </a:t>
                      </a:r>
                    </a:p>
                    <a:p>
                      <a:pPr algn="ctr"/>
                      <a:r>
                        <a:rPr lang="en-GB" sz="1400" b="1" u="none" dirty="0">
                          <a:solidFill>
                            <a:srgbClr val="708791"/>
                          </a:solidFill>
                          <a:latin typeface="Century Gothic" panose="020B0502020202020204" pitchFamily="34" charset="0"/>
                        </a:rPr>
                        <a:t>ONE </a:t>
                      </a:r>
                      <a:endParaRPr lang="en-GB" sz="1400" b="1" i="0" u="none" dirty="0">
                        <a:solidFill>
                          <a:srgbClr val="70879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solidFill>
                      <a:srgbClr val="F7DC2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u="none" dirty="0">
                          <a:solidFill>
                            <a:srgbClr val="708791"/>
                          </a:solidFill>
                          <a:latin typeface="Century Gothic" panose="020B0502020202020204" pitchFamily="34" charset="0"/>
                        </a:rPr>
                        <a:t>MONDAY</a:t>
                      </a:r>
                      <a:endParaRPr lang="en-GB" sz="1400" b="1" i="0" u="none" dirty="0">
                        <a:solidFill>
                          <a:srgbClr val="70879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C2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u="none" dirty="0">
                          <a:solidFill>
                            <a:srgbClr val="708791"/>
                          </a:solidFill>
                          <a:latin typeface="Century Gothic" panose="020B0502020202020204" pitchFamily="34" charset="0"/>
                        </a:rPr>
                        <a:t>TUESDAY</a:t>
                      </a:r>
                      <a:endParaRPr lang="en-GB" sz="1400" b="1" i="0" u="none" dirty="0">
                        <a:solidFill>
                          <a:srgbClr val="70879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C2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u="none" dirty="0">
                          <a:solidFill>
                            <a:srgbClr val="708791"/>
                          </a:solidFill>
                          <a:latin typeface="Century Gothic" panose="020B0502020202020204" pitchFamily="34" charset="0"/>
                        </a:rPr>
                        <a:t>WEDNESDAY</a:t>
                      </a:r>
                      <a:endParaRPr lang="en-GB" sz="1400" b="1" i="0" u="none" dirty="0">
                        <a:solidFill>
                          <a:srgbClr val="70879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C2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u="none" dirty="0">
                          <a:solidFill>
                            <a:srgbClr val="708791"/>
                          </a:solidFill>
                          <a:latin typeface="Century Gothic" panose="020B0502020202020204" pitchFamily="34" charset="0"/>
                        </a:rPr>
                        <a:t>THURSDAY</a:t>
                      </a:r>
                      <a:endParaRPr lang="en-GB" sz="1400" b="1" i="0" u="none" dirty="0">
                        <a:solidFill>
                          <a:srgbClr val="70879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C2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u="none" dirty="0">
                          <a:solidFill>
                            <a:srgbClr val="708791"/>
                          </a:solidFill>
                          <a:latin typeface="Century Gothic" panose="020B0502020202020204" pitchFamily="34" charset="0"/>
                        </a:rPr>
                        <a:t>FRIDAY</a:t>
                      </a:r>
                      <a:endParaRPr lang="en-GB" sz="1400" b="1" i="0" u="none" dirty="0">
                        <a:solidFill>
                          <a:srgbClr val="70879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C2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u="none" dirty="0">
                          <a:solidFill>
                            <a:srgbClr val="708791"/>
                          </a:solidFill>
                          <a:latin typeface="Century Gothic" panose="020B0502020202020204" pitchFamily="34" charset="0"/>
                        </a:rPr>
                        <a:t>SATURDAY</a:t>
                      </a:r>
                      <a:endParaRPr lang="en-GB" sz="1400" b="1" i="0" u="none" dirty="0">
                        <a:solidFill>
                          <a:srgbClr val="70879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C2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u="none" dirty="0">
                          <a:solidFill>
                            <a:srgbClr val="708791"/>
                          </a:solidFill>
                          <a:latin typeface="Century Gothic" panose="020B0502020202020204" pitchFamily="34" charset="0"/>
                        </a:rPr>
                        <a:t>SUNDAY</a:t>
                      </a:r>
                      <a:endParaRPr lang="en-GB" sz="1400" b="1" i="0" u="none" dirty="0">
                        <a:solidFill>
                          <a:srgbClr val="70879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C2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9912350"/>
                  </a:ext>
                </a:extLst>
              </a:tr>
              <a:tr h="691186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708791"/>
                          </a:solidFill>
                          <a:latin typeface="Century Gothic" panose="020B0502020202020204" pitchFamily="34" charset="0"/>
                        </a:rPr>
                        <a:t>HYDRATION</a:t>
                      </a:r>
                      <a:endParaRPr lang="en-GB" sz="1400" b="1" i="0" dirty="0">
                        <a:solidFill>
                          <a:srgbClr val="70879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7DC2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Apple Juice</a:t>
                      </a:r>
                    </a:p>
                    <a:p>
                      <a:pPr marL="0" marR="0" lvl="0" indent="0" algn="ctr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GB" sz="1000" b="0" u="none" strike="noStrike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Infused Water</a:t>
                      </a:r>
                      <a:endParaRPr lang="en-GB" dirty="0"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b="0" i="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Orange </a:t>
                      </a: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Juice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Infused Water</a:t>
                      </a:r>
                      <a:endParaRPr lang="en-GB" sz="1000" dirty="0"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b="0" i="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Apple</a:t>
                      </a: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 Juice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Infused Water</a:t>
                      </a:r>
                      <a:endParaRPr lang="en-GB" sz="1000" dirty="0"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b="0" i="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Orange</a:t>
                      </a: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 Juice 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0" b="0" u="none" strike="noStrike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Infused Water</a:t>
                      </a:r>
                      <a:endParaRPr lang="en-GB" sz="1000" dirty="0"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b="0" i="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Apple</a:t>
                      </a: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 Juice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Infused Water</a:t>
                      </a:r>
                      <a:endParaRPr lang="en-GB" sz="1000" dirty="0"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Apple &amp;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Orange Juice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0" b="0" u="none" strike="noStrike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Infused Water</a:t>
                      </a:r>
                      <a:endParaRPr lang="en-GB" sz="1000" dirty="0"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Apple &amp; 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Orange Juice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0" b="0" u="none" strike="noStrike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Infused Water</a:t>
                      </a:r>
                      <a:endParaRPr lang="en-GB" sz="10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8912788"/>
                  </a:ext>
                </a:extLst>
              </a:tr>
              <a:tr h="1123634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1" dirty="0">
                          <a:solidFill>
                            <a:srgbClr val="708791"/>
                          </a:solidFill>
                          <a:latin typeface="Century Gothic"/>
                        </a:rPr>
                        <a:t>BREAKFAST OPTION 1</a:t>
                      </a:r>
                      <a:endParaRPr lang="en-GB" sz="1400" b="1" i="0" dirty="0">
                        <a:solidFill>
                          <a:srgbClr val="708791"/>
                        </a:solidFill>
                        <a:latin typeface="Century Gothic"/>
                      </a:endParaRPr>
                    </a:p>
                  </a:txBody>
                  <a:tcPr anchor="ctr">
                    <a:lnR w="12700">
                      <a:solidFill>
                        <a:srgbClr val="708791"/>
                      </a:solidFill>
                    </a:lnR>
                    <a:solidFill>
                      <a:srgbClr val="F7DC2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US" sz="1000" b="0" u="none" strike="noStrike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Bacon Muffin with Choice of Red or Brown Sauce</a:t>
                      </a:r>
                      <a:endParaRPr lang="en-US" sz="1000" b="0" u="none" strike="noStrike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US" sz="1000" b="0" u="none" strike="noStrike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US" sz="1000" b="0" u="none" strike="noStrike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708791"/>
                      </a:solidFill>
                    </a:lnL>
                    <a:lnR w="12700">
                      <a:solidFill>
                        <a:srgbClr val="708791"/>
                      </a:solidFill>
                    </a:lnR>
                    <a:lnT w="12700">
                      <a:solidFill>
                        <a:srgbClr val="708791"/>
                      </a:solidFill>
                    </a:lnT>
                    <a:lnB w="12700">
                      <a:solidFill>
                        <a:srgbClr val="708791"/>
                      </a:solidFill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2000" dirty="0"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Croissants with Jam and Butter</a:t>
                      </a:r>
                    </a:p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b="0" u="none" strike="noStrike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GB" dirty="0"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708791"/>
                      </a:solidFill>
                    </a:lnL>
                    <a:lnR w="12700">
                      <a:solidFill>
                        <a:srgbClr val="708791"/>
                      </a:solidFill>
                    </a:lnR>
                    <a:lnT w="12700">
                      <a:solidFill>
                        <a:srgbClr val="708791"/>
                      </a:solidFill>
                    </a:lnT>
                    <a:lnB w="12700">
                      <a:solidFill>
                        <a:srgbClr val="708791"/>
                      </a:solidFill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>
                          <a:latin typeface="Century Gothic" panose="020B0502020202020204" pitchFamily="34" charset="0"/>
                        </a:rPr>
                        <a:t>Fried Eggs, Scrambled Egg or Baked Beans on Toast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708791"/>
                      </a:solidFill>
                    </a:lnL>
                    <a:lnR w="12700">
                      <a:solidFill>
                        <a:srgbClr val="708791"/>
                      </a:solidFill>
                    </a:lnR>
                    <a:lnT w="12700">
                      <a:solidFill>
                        <a:srgbClr val="708791"/>
                      </a:solidFill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b="0" i="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Breakfast Wrap</a:t>
                      </a:r>
                      <a:endParaRPr lang="en-US" sz="1000" b="0" i="0" u="none" strike="noStrike" kern="1200" noProof="0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b="0" i="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 Beans, Sausage &amp; Hash Brown</a:t>
                      </a:r>
                      <a:endParaRPr lang="en-GB" dirty="0"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708791"/>
                      </a:solidFill>
                    </a:lnL>
                    <a:lnR w="12700">
                      <a:solidFill>
                        <a:srgbClr val="708791"/>
                      </a:solidFill>
                    </a:lnR>
                    <a:lnT w="12700">
                      <a:solidFill>
                        <a:srgbClr val="708791"/>
                      </a:solidFill>
                    </a:lnT>
                    <a:lnB w="12700">
                      <a:solidFill>
                        <a:srgbClr val="708791"/>
                      </a:solidFill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Grilled Sausages</a:t>
                      </a:r>
                      <a:endParaRPr lang="en-US" sz="1000" dirty="0"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Quorn Sausages </a:t>
                      </a:r>
                      <a:endParaRPr lang="en-GB" sz="1000" dirty="0"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Baked Beans</a:t>
                      </a:r>
                      <a:endParaRPr lang="en-GB" sz="1000" dirty="0"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Hash Browns</a:t>
                      </a:r>
                      <a:endParaRPr lang="en-GB" sz="1000" dirty="0"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000" dirty="0"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708791"/>
                      </a:solidFill>
                    </a:lnL>
                    <a:lnR w="12700">
                      <a:solidFill>
                        <a:srgbClr val="708791"/>
                      </a:solidFill>
                    </a:lnR>
                    <a:lnT w="12700">
                      <a:solidFill>
                        <a:srgbClr val="708791"/>
                      </a:solidFill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000" dirty="0">
                          <a:latin typeface="Century Gothic" panose="020B0502020202020204" pitchFamily="34" charset="0"/>
                        </a:rPr>
                        <a:t>Pain Au </a:t>
                      </a:r>
                      <a:r>
                        <a:rPr lang="en-GB" sz="1000" dirty="0" err="1">
                          <a:latin typeface="Century Gothic" panose="020B0502020202020204" pitchFamily="34" charset="0"/>
                        </a:rPr>
                        <a:t>Chocolat</a:t>
                      </a:r>
                      <a:endParaRPr lang="en-GB" sz="1000" dirty="0"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708791"/>
                      </a:solidFill>
                    </a:lnL>
                    <a:lnR w="12700">
                      <a:solidFill>
                        <a:srgbClr val="708791"/>
                      </a:solidFill>
                    </a:lnR>
                    <a:lnT w="12700">
                      <a:solidFill>
                        <a:srgbClr val="708791"/>
                      </a:solidFill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Brunch</a:t>
                      </a:r>
                      <a:endParaRPr lang="en-US" dirty="0"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US" sz="1000" b="0" u="none" strike="noStrike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Bacon</a:t>
                      </a:r>
                      <a:endParaRPr lang="en-GB" dirty="0"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Sausage</a:t>
                      </a:r>
                      <a:endParaRPr lang="en-GB" dirty="0"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Fried Eggs </a:t>
                      </a:r>
                      <a:endParaRPr lang="en-GB" dirty="0"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Baked Beans</a:t>
                      </a:r>
                      <a:endParaRPr lang="en-GB" dirty="0"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Mushrooms</a:t>
                      </a:r>
                      <a:endParaRPr lang="en-GB" dirty="0"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Hash Browns</a:t>
                      </a:r>
                      <a:endParaRPr lang="en-GB" dirty="0"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US" sz="1000" b="0" u="none" strike="noStrike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0" b="0" u="none" strike="noStrike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708791"/>
                      </a:solidFill>
                    </a:lnL>
                    <a:lnR w="12700">
                      <a:solidFill>
                        <a:srgbClr val="708791"/>
                      </a:solidFill>
                    </a:lnR>
                    <a:lnT w="12700">
                      <a:solidFill>
                        <a:srgbClr val="708791"/>
                      </a:solidFill>
                    </a:lnT>
                    <a:lnB w="12700">
                      <a:solidFill>
                        <a:srgbClr val="708791"/>
                      </a:solidFill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8424781"/>
                  </a:ext>
                </a:extLst>
              </a:tr>
              <a:tr h="981307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708791"/>
                          </a:solidFill>
                          <a:latin typeface="Century Gothic" panose="020B0502020202020204" pitchFamily="34" charset="0"/>
                        </a:rPr>
                        <a:t>BREAKFAST OPTION 2</a:t>
                      </a:r>
                    </a:p>
                    <a:p>
                      <a:pPr algn="ctr"/>
                      <a:endParaRPr lang="en-GB" sz="1400" b="1" i="0" dirty="0">
                        <a:solidFill>
                          <a:srgbClr val="70879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7DC2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000" b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Fried Egg Muffin with Choice of Red or Brown sauce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defTabSz="914400">
                        <a:tabLst/>
                        <a:defRPr/>
                      </a:pPr>
                      <a:endParaRPr lang="en-US"/>
                    </a:p>
                  </a:txBody>
                  <a:tcPr marL="0" marR="0" marT="0" marB="0" horzOverflow="overflow"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dirty="0"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fr-FR" sz="1000" b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Vegetarian</a:t>
                      </a: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fr-FR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Breakfast Wrap </a:t>
                      </a: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fr-FR" sz="1000" b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Beans</a:t>
                      </a:r>
                      <a:r>
                        <a:rPr lang="fr-FR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 &amp; Hash</a:t>
                      </a: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fr-FR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Browns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GB" sz="1000" b="0" u="none" strike="noStrike" kern="1200" baseline="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92811877"/>
                  </a:ext>
                </a:extLst>
              </a:tr>
              <a:tr h="1893248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708791"/>
                          </a:solidFill>
                          <a:latin typeface="Century Gothic" panose="020B0502020202020204" pitchFamily="34" charset="0"/>
                        </a:rPr>
                        <a:t>DAILY BREAKFAST ITEMS</a:t>
                      </a:r>
                      <a:endParaRPr lang="en-GB" sz="1400" b="1" i="0" dirty="0">
                        <a:solidFill>
                          <a:srgbClr val="70879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7DC2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Porridge Station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Cow’s Milk, Soya Milk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&amp; Oat Milk  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0" b="0" u="none" strike="noStrike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Cereals 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0" b="0" u="none" strike="noStrike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Yoghurt Station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0" b="0" u="none" strike="noStrike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Toast &amp; Preserves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Porridge Station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Cow’s Milk, Soya Milk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&amp; Oat Milk  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0" b="0" u="none" strike="noStrike" kern="1200" noProof="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Cereals 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0" b="0" u="none" strike="noStrike" kern="1200" noProof="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Yoghurt Station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0" b="0" u="none" strike="noStrike" kern="1200" noProof="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Toast &amp; Preserves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Porridge Station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0" b="0" u="none" strike="noStrike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Cow’s Milk, Soya Milk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&amp; Oat Milk  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0" b="0" u="none" strike="noStrike" kern="1200" noProof="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Cereals 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0" b="0" u="none" strike="noStrike" kern="1200" noProof="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Yoghurt Station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0" b="0" u="none" strike="noStrike" kern="1200" noProof="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Toast &amp; Preserves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Porridge Station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Cow’s Milk, Soya Milk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&amp; Oat Milk  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0" b="0" u="none" strike="noStrike" kern="1200" noProof="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Cereals 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0" b="0" u="none" strike="noStrike" kern="1200" noProof="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Yoghurt Station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0" b="0" u="none" strike="noStrike" kern="1200" noProof="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Toast &amp; Preserves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Porridge Station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Cow’s Milk, Soya Milk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&amp; Oat Milk  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0" b="0" u="none" strike="noStrike" kern="1200" noProof="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Cereals 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0" b="0" u="none" strike="noStrike" kern="1200" noProof="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Yoghurt Station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0" b="0" u="none" strike="noStrike" kern="1200" noProof="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Toast &amp; Preserves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Porridge Station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Cow’s Milk, Soya Milk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&amp; Oat Milk  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0" b="0" u="none" strike="noStrike" kern="1200" noProof="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Cereals 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0" b="0" u="none" strike="noStrike" kern="1200" noProof="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Yoghurt Station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0" b="0" u="none" strike="noStrike" kern="1200" noProof="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Toast &amp; Preserves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Porridge Station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Cow’s Milk, Soya Milk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&amp; Oat Milk  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0" b="0" u="none" strike="noStrike" kern="1200" noProof="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Cereals 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0" b="0" u="none" strike="noStrike" kern="1200" noProof="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Yoghurt Station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0" b="0" u="none" strike="noStrike" kern="1200" noProof="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Toast &amp; Preserves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0977404"/>
                  </a:ext>
                </a:extLst>
              </a:tr>
              <a:tr h="540928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708791"/>
                          </a:solidFill>
                          <a:latin typeface="Century Gothic" panose="020B0502020202020204" pitchFamily="34" charset="0"/>
                        </a:rPr>
                        <a:t>FRUIT</a:t>
                      </a:r>
                      <a:endParaRPr lang="en-GB" sz="1400" b="1" i="0" dirty="0">
                        <a:solidFill>
                          <a:srgbClr val="70879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7DC2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Whole Fruit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Sliced Fresh Fruit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Whole Fruit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Sliced Fresh Fruit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Whole Fruit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Whole Fruit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0" b="0" u="none" strike="noStrike" kern="1200" noProof="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Sliced Fresh Fruit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0" b="0" u="none" strike="noStrike" kern="1200" noProof="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77556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938539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E7ED46B-680E-2344-851E-C50BA6D11C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8428858"/>
              </p:ext>
            </p:extLst>
          </p:nvPr>
        </p:nvGraphicFramePr>
        <p:xfrm>
          <a:off x="114387" y="1238806"/>
          <a:ext cx="10107437" cy="549423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669211">
                  <a:extLst>
                    <a:ext uri="{9D8B030D-6E8A-4147-A177-3AD203B41FA5}">
                      <a16:colId xmlns:a16="http://schemas.microsoft.com/office/drawing/2014/main" val="1872024225"/>
                    </a:ext>
                  </a:extLst>
                </a:gridCol>
                <a:gridCol w="1688772">
                  <a:extLst>
                    <a:ext uri="{9D8B030D-6E8A-4147-A177-3AD203B41FA5}">
                      <a16:colId xmlns:a16="http://schemas.microsoft.com/office/drawing/2014/main" val="1793934144"/>
                    </a:ext>
                  </a:extLst>
                </a:gridCol>
                <a:gridCol w="1547835">
                  <a:extLst>
                    <a:ext uri="{9D8B030D-6E8A-4147-A177-3AD203B41FA5}">
                      <a16:colId xmlns:a16="http://schemas.microsoft.com/office/drawing/2014/main" val="3345603019"/>
                    </a:ext>
                  </a:extLst>
                </a:gridCol>
                <a:gridCol w="1821949">
                  <a:extLst>
                    <a:ext uri="{9D8B030D-6E8A-4147-A177-3AD203B41FA5}">
                      <a16:colId xmlns:a16="http://schemas.microsoft.com/office/drawing/2014/main" val="3054068587"/>
                    </a:ext>
                  </a:extLst>
                </a:gridCol>
                <a:gridCol w="1689835">
                  <a:extLst>
                    <a:ext uri="{9D8B030D-6E8A-4147-A177-3AD203B41FA5}">
                      <a16:colId xmlns:a16="http://schemas.microsoft.com/office/drawing/2014/main" val="730388520"/>
                    </a:ext>
                  </a:extLst>
                </a:gridCol>
                <a:gridCol w="1689835">
                  <a:extLst>
                    <a:ext uri="{9D8B030D-6E8A-4147-A177-3AD203B41FA5}">
                      <a16:colId xmlns:a16="http://schemas.microsoft.com/office/drawing/2014/main" val="108890227"/>
                    </a:ext>
                  </a:extLst>
                </a:gridCol>
              </a:tblGrid>
              <a:tr h="874178">
                <a:tc>
                  <a:txBody>
                    <a:bodyPr/>
                    <a:lstStyle/>
                    <a:p>
                      <a:pPr algn="ctr"/>
                      <a:r>
                        <a:rPr lang="en-GB" sz="1400" b="1" u="none" dirty="0">
                          <a:solidFill>
                            <a:srgbClr val="708791"/>
                          </a:solidFill>
                          <a:latin typeface="Century Gothic" panose="020B0502020202020204" pitchFamily="34" charset="0"/>
                        </a:rPr>
                        <a:t>PRE-PREP WEEK ONE</a:t>
                      </a:r>
                    </a:p>
                  </a:txBody>
                  <a:tcPr anchor="ctr">
                    <a:solidFill>
                      <a:srgbClr val="F7DC2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u="none" dirty="0">
                          <a:solidFill>
                            <a:srgbClr val="708791"/>
                          </a:solidFill>
                          <a:latin typeface="Century Gothic" panose="020B0502020202020204" pitchFamily="34" charset="0"/>
                        </a:rPr>
                        <a:t>MONDAY</a:t>
                      </a:r>
                      <a:endParaRPr lang="en-GB" sz="1400" b="1" i="0" u="none" dirty="0">
                        <a:solidFill>
                          <a:srgbClr val="70879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C2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u="none" dirty="0">
                          <a:solidFill>
                            <a:srgbClr val="708791"/>
                          </a:solidFill>
                          <a:latin typeface="Century Gothic" panose="020B0502020202020204" pitchFamily="34" charset="0"/>
                        </a:rPr>
                        <a:t>TUESDAY</a:t>
                      </a:r>
                      <a:endParaRPr lang="en-GB" sz="1400" b="1" i="0" u="none" dirty="0">
                        <a:solidFill>
                          <a:srgbClr val="70879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C2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u="none" dirty="0">
                          <a:solidFill>
                            <a:srgbClr val="708791"/>
                          </a:solidFill>
                          <a:latin typeface="Century Gothic" panose="020B0502020202020204" pitchFamily="34" charset="0"/>
                        </a:rPr>
                        <a:t>WEDNESDAY</a:t>
                      </a:r>
                      <a:endParaRPr lang="en-GB" sz="1400" b="1" i="0" u="none" dirty="0">
                        <a:solidFill>
                          <a:srgbClr val="70879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C2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u="none" dirty="0">
                          <a:solidFill>
                            <a:srgbClr val="708791"/>
                          </a:solidFill>
                          <a:latin typeface="Century Gothic" panose="020B0502020202020204" pitchFamily="34" charset="0"/>
                        </a:rPr>
                        <a:t>THURSDAY</a:t>
                      </a:r>
                      <a:endParaRPr lang="en-GB" sz="1400" b="1" i="0" u="none" dirty="0">
                        <a:solidFill>
                          <a:srgbClr val="70879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C2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u="none" dirty="0">
                          <a:solidFill>
                            <a:srgbClr val="708791"/>
                          </a:solidFill>
                          <a:latin typeface="Century Gothic" panose="020B0502020202020204" pitchFamily="34" charset="0"/>
                        </a:rPr>
                        <a:t>FRIDAY</a:t>
                      </a:r>
                      <a:endParaRPr lang="en-GB" sz="1400" b="1" i="0" u="none" dirty="0">
                        <a:solidFill>
                          <a:srgbClr val="70879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C2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9912350"/>
                  </a:ext>
                </a:extLst>
              </a:tr>
              <a:tr h="1056687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708791"/>
                          </a:solidFill>
                          <a:latin typeface="Century Gothic" panose="020B0502020202020204" pitchFamily="34" charset="0"/>
                        </a:rPr>
                        <a:t>MAIN EVENT</a:t>
                      </a:r>
                      <a:endParaRPr lang="en-GB" sz="1400" b="1" i="0" dirty="0">
                        <a:solidFill>
                          <a:srgbClr val="70879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7DC2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100" b="1" i="0" u="none" strike="noStrike" dirty="0">
                        <a:solidFill>
                          <a:srgbClr val="FF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0" lvl="0" algn="ctr">
                        <a:buNone/>
                      </a:pPr>
                      <a:r>
                        <a:rPr lang="en-US" sz="1100" kern="1200" dirty="0">
                          <a:solidFill>
                            <a:schemeClr val="tx1"/>
                          </a:solidFill>
                          <a:latin typeface="Century Gothic"/>
                          <a:ea typeface="+mn-ea"/>
                          <a:cs typeface="+mn-cs"/>
                        </a:rPr>
                        <a:t>Tomato and Basil Pasta Bake Topped with Cheddar Cheese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lang="en-GB" sz="1100" kern="1200" baseline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Chicken Burger with Tomato, Lettuce and Tomato Salsa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algn="ctr" defTabSz="1007943" rtl="0" eaLnBrk="1" fontAlgn="ctr" latinLnBrk="0" hangingPunct="1"/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Spaghetti with Choice of</a:t>
                      </a:r>
                    </a:p>
                    <a:p>
                      <a:pPr marL="0" algn="ctr" defTabSz="1007943" rtl="0" eaLnBrk="1" fontAlgn="ctr" latinLnBrk="0" hangingPunct="1"/>
                      <a:endParaRPr lang="en-GB" sz="110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algn="ctr" defTabSz="1007943" rtl="0" eaLnBrk="1" fontAlgn="ctr" latinLnBrk="0" hangingPunct="1"/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Beef Bolognaise</a:t>
                      </a:r>
                    </a:p>
                    <a:p>
                      <a:pPr marL="0" algn="ctr" defTabSz="1007943" rtl="0" eaLnBrk="1" fontAlgn="ctr" latinLnBrk="0" hangingPunct="1"/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Or</a:t>
                      </a:r>
                    </a:p>
                    <a:p>
                      <a:pPr marL="0" algn="ctr" defTabSz="1007943" rtl="0" eaLnBrk="1" fontAlgn="ctr" latinLnBrk="0" hangingPunct="1"/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Creamy Cheese Sauce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Roast of the Day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Century Gothic"/>
                          <a:ea typeface="+mn-ea"/>
                          <a:cs typeface="+mn-cs"/>
                        </a:rPr>
                        <a:t>Breaded</a:t>
                      </a:r>
                    </a:p>
                    <a:p>
                      <a:pPr marL="0" algn="ctr" rtl="0" eaLnBrk="1" fontAlgn="ctr" latinLnBrk="0" hangingPunct="1"/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Century Gothic"/>
                          <a:ea typeface="+mn-ea"/>
                          <a:cs typeface="+mn-cs"/>
                        </a:rPr>
                        <a:t>Cod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8424781"/>
                  </a:ext>
                </a:extLst>
              </a:tr>
              <a:tr h="894329">
                <a:tc>
                  <a:txBody>
                    <a:bodyPr/>
                    <a:lstStyle/>
                    <a:p>
                      <a:pPr algn="ctr"/>
                      <a:r>
                        <a:rPr lang="en-GB" sz="1400" b="1" i="0" dirty="0">
                          <a:solidFill>
                            <a:srgbClr val="708791"/>
                          </a:solidFill>
                          <a:latin typeface="Century Gothic" panose="020B0502020202020204" pitchFamily="34" charset="0"/>
                        </a:rPr>
                        <a:t>PLANT BASED</a:t>
                      </a:r>
                    </a:p>
                  </a:txBody>
                  <a:tcPr anchor="ctr"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7DC2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lang="en-US" sz="1100" kern="1200" dirty="0">
                          <a:solidFill>
                            <a:schemeClr val="tx1"/>
                          </a:solidFill>
                          <a:latin typeface="Century Gothic"/>
                          <a:ea typeface="+mn-ea"/>
                          <a:cs typeface="+mn-cs"/>
                        </a:rPr>
                        <a:t> Oven Baked Pesto</a:t>
                      </a:r>
                    </a:p>
                    <a:p>
                      <a:pPr marL="0" lvl="0" algn="ctr">
                        <a:buNone/>
                      </a:pPr>
                      <a:r>
                        <a:rPr lang="en-US" sz="1100" kern="1200" dirty="0">
                          <a:solidFill>
                            <a:schemeClr val="tx1"/>
                          </a:solidFill>
                          <a:latin typeface="Century Gothic"/>
                          <a:ea typeface="+mn-ea"/>
                          <a:cs typeface="+mn-cs"/>
                        </a:rPr>
                        <a:t>Risotto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Vegetable Burger with Tomato, Lettuce and Tomato Relish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Century Gothic"/>
                          <a:ea typeface="+mn-ea"/>
                          <a:cs typeface="+mn-cs"/>
                        </a:rPr>
                        <a:t>Creamy Vegetable Puff Pastry Pie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Century Gothic"/>
                          <a:ea typeface="+mn-ea"/>
                          <a:cs typeface="+mn-cs"/>
                        </a:rPr>
                        <a:t>Vegetable Nuggets</a:t>
                      </a:r>
                    </a:p>
                    <a:p>
                      <a:pPr marL="0" algn="ctr" rtl="0" eaLnBrk="1" fontAlgn="ctr" latinLnBrk="0" hangingPunct="1"/>
                      <a:endParaRPr lang="en-GB" sz="110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2811877"/>
                  </a:ext>
                </a:extLst>
              </a:tr>
              <a:tr h="920740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708791"/>
                          </a:solidFill>
                          <a:latin typeface="Century Gothic" panose="020B0502020202020204" pitchFamily="34" charset="0"/>
                        </a:rPr>
                        <a:t>SIDES</a:t>
                      </a:r>
                      <a:endParaRPr lang="en-GB" sz="1400" b="1" i="0" dirty="0">
                        <a:solidFill>
                          <a:srgbClr val="70879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7DC2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>
                        <a:buNone/>
                      </a:pPr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Century Gothic"/>
                          <a:ea typeface="+mn-ea"/>
                          <a:cs typeface="+mn-cs"/>
                        </a:rPr>
                        <a:t>Garlic Slice</a:t>
                      </a:r>
                    </a:p>
                    <a:p>
                      <a:pPr marL="0" lvl="0" algn="ctr">
                        <a:buNone/>
                      </a:pPr>
                      <a:endParaRPr lang="en-GB" sz="1100" kern="1200" dirty="0">
                        <a:solidFill>
                          <a:schemeClr val="tx1"/>
                        </a:solidFill>
                        <a:latin typeface="Century Gothic"/>
                        <a:ea typeface="+mn-ea"/>
                        <a:cs typeface="+mn-cs"/>
                      </a:endParaRPr>
                    </a:p>
                    <a:p>
                      <a:pPr marL="0" lvl="0" algn="ctr">
                        <a:buNone/>
                      </a:pPr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Century Gothic"/>
                          <a:ea typeface="+mn-ea"/>
                          <a:cs typeface="+mn-cs"/>
                        </a:rPr>
                        <a:t>Steamed Sweetcorn</a:t>
                      </a:r>
                    </a:p>
                    <a:p>
                      <a:pPr marL="0" lvl="0" algn="ctr">
                        <a:buNone/>
                      </a:pPr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Century Gothic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lvl="0" algn="ctr">
                        <a:buNone/>
                      </a:pPr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Century Gothic"/>
                          <a:ea typeface="+mn-ea"/>
                          <a:cs typeface="+mn-cs"/>
                        </a:rPr>
                        <a:t>Sauté Green Beans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Potato Wedges</a:t>
                      </a:r>
                    </a:p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10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Broccoli</a:t>
                      </a:r>
                    </a:p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10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Steamed Carrots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fontAlgn="b" latinLnBrk="0" hangingPunct="1"/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Homemade Garlic Bread</a:t>
                      </a:r>
                    </a:p>
                    <a:p>
                      <a:pPr marL="0" algn="ctr" defTabSz="1007943" rtl="0" eaLnBrk="1" fontAlgn="b" latinLnBrk="0" hangingPunct="1"/>
                      <a:endParaRPr lang="en-GB" sz="110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algn="ctr" defTabSz="1007943" rtl="0" eaLnBrk="1" fontAlgn="b" latinLnBrk="0" hangingPunct="1"/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Steamed</a:t>
                      </a:r>
                    </a:p>
                    <a:p>
                      <a:pPr marL="0" algn="ctr" defTabSz="1007943" rtl="0" eaLnBrk="1" fontAlgn="b" latinLnBrk="0" hangingPunct="1"/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Cauliflower</a:t>
                      </a:r>
                    </a:p>
                    <a:p>
                      <a:pPr marL="0" algn="ctr" defTabSz="1007943" rtl="0" eaLnBrk="1" fontAlgn="b" latinLnBrk="0" hangingPunct="1"/>
                      <a:endParaRPr lang="en-GB" sz="110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algn="ctr" rtl="0" eaLnBrk="1" fontAlgn="b" latinLnBrk="0" hangingPunct="1"/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Century Gothic"/>
                          <a:ea typeface="+mn-ea"/>
                          <a:cs typeface="+mn-cs"/>
                        </a:rPr>
                        <a:t>Steamed Broccoli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Century Gothic"/>
                          <a:ea typeface="+mn-ea"/>
                          <a:cs typeface="+mn-cs"/>
                        </a:rPr>
                        <a:t>Roast Potatoes</a:t>
                      </a:r>
                    </a:p>
                    <a:p>
                      <a:pPr marL="0" marR="0" lvl="0" indent="0" algn="ctr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GB" sz="1100" kern="1200" dirty="0">
                        <a:solidFill>
                          <a:schemeClr val="tx1"/>
                        </a:solidFill>
                        <a:latin typeface="Century Gothic"/>
                        <a:ea typeface="+mn-ea"/>
                        <a:cs typeface="+mn-cs"/>
                      </a:endParaRPr>
                    </a:p>
                    <a:p>
                      <a:pPr marL="0" marR="0" lvl="0" indent="0" algn="ctr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Century Gothic"/>
                          <a:ea typeface="+mn-ea"/>
                          <a:cs typeface="+mn-cs"/>
                        </a:rPr>
                        <a:t>Mixed Vegetables</a:t>
                      </a:r>
                    </a:p>
                    <a:p>
                      <a:pPr marL="0" marR="0" lvl="0" indent="0" algn="ctr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GB" sz="1100" kern="1200" dirty="0">
                        <a:solidFill>
                          <a:schemeClr val="tx1"/>
                        </a:solidFill>
                        <a:latin typeface="Century Gothic"/>
                        <a:ea typeface="+mn-ea"/>
                        <a:cs typeface="+mn-cs"/>
                      </a:endParaRPr>
                    </a:p>
                    <a:p>
                      <a:pPr marL="0" marR="0" lvl="0" indent="0" algn="ctr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Century Gothic"/>
                          <a:ea typeface="+mn-ea"/>
                          <a:cs typeface="+mn-cs"/>
                        </a:rPr>
                        <a:t>Gravy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Century Gothic"/>
                          <a:ea typeface="+mn-ea"/>
                          <a:cs typeface="+mn-cs"/>
                        </a:rPr>
                        <a:t>Chip Shop Chips</a:t>
                      </a:r>
                    </a:p>
                    <a:p>
                      <a:pPr marL="0" lvl="0" algn="ctr">
                        <a:buNone/>
                      </a:pPr>
                      <a:endParaRPr lang="en-GB" sz="1100" kern="1200" dirty="0">
                        <a:solidFill>
                          <a:schemeClr val="tx1"/>
                        </a:solidFill>
                        <a:latin typeface="Century Gothic"/>
                        <a:ea typeface="+mn-ea"/>
                        <a:cs typeface="+mn-cs"/>
                      </a:endParaRPr>
                    </a:p>
                    <a:p>
                      <a:pPr marL="0" lvl="0" algn="ctr">
                        <a:buNone/>
                      </a:pPr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Century Gothic"/>
                          <a:ea typeface="+mn-ea"/>
                          <a:cs typeface="+mn-cs"/>
                        </a:rPr>
                        <a:t>Mushy Peas</a:t>
                      </a:r>
                    </a:p>
                    <a:p>
                      <a:pPr marL="0" lvl="0" algn="ctr">
                        <a:buNone/>
                      </a:pPr>
                      <a:endParaRPr lang="en-GB" sz="1100" kern="1200" dirty="0">
                        <a:solidFill>
                          <a:schemeClr val="tx1"/>
                        </a:solidFill>
                        <a:latin typeface="Century Gothic"/>
                        <a:ea typeface="+mn-ea"/>
                        <a:cs typeface="+mn-cs"/>
                      </a:endParaRPr>
                    </a:p>
                    <a:p>
                      <a:pPr marL="0" lvl="0" algn="ctr">
                        <a:buNone/>
                      </a:pPr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Century Gothic"/>
                          <a:ea typeface="+mn-ea"/>
                          <a:cs typeface="+mn-cs"/>
                        </a:rPr>
                        <a:t>Homemade</a:t>
                      </a:r>
                    </a:p>
                    <a:p>
                      <a:pPr marL="0" lvl="0" algn="ctr">
                        <a:buNone/>
                      </a:pPr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Century Gothic"/>
                          <a:ea typeface="+mn-ea"/>
                          <a:cs typeface="+mn-cs"/>
                        </a:rPr>
                        <a:t>Tartar Sauce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2926571"/>
                  </a:ext>
                </a:extLst>
              </a:tr>
              <a:tr h="683174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708791"/>
                          </a:solidFill>
                          <a:latin typeface="Century Gothic" panose="020B0502020202020204" pitchFamily="34" charset="0"/>
                        </a:rPr>
                        <a:t>DESSERT</a:t>
                      </a:r>
                      <a:endParaRPr lang="en-GB" sz="1400" b="1" i="0" dirty="0">
                        <a:solidFill>
                          <a:srgbClr val="70879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7DC2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Century Gothic"/>
                          <a:ea typeface="+mn-ea"/>
                          <a:cs typeface="+mn-cs"/>
                        </a:rPr>
                        <a:t>Rice Krispie Cake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kern="1200" noProof="0" dirty="0">
                          <a:solidFill>
                            <a:schemeClr val="tx1"/>
                          </a:solidFill>
                          <a:latin typeface="Century Gothic"/>
                          <a:ea typeface="+mn-ea"/>
                          <a:cs typeface="+mn-cs"/>
                        </a:rPr>
                        <a:t> </a:t>
                      </a:r>
                      <a:r>
                        <a:rPr lang="en-GB" sz="1100" b="0" i="0" u="none" strike="noStrike" kern="1200" noProof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Lemon Curd Sponge</a:t>
                      </a:r>
                      <a:endParaRPr lang="en-US" sz="1100" dirty="0"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b="0" i="0" u="none" strike="noStrike" kern="1200" noProof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Natural Yoghurt with Compote</a:t>
                      </a:r>
                      <a:endParaRPr lang="en-US" sz="1100" dirty="0"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Century Gothic"/>
                          <a:ea typeface="+mn-ea"/>
                          <a:cs typeface="+mn-cs"/>
                        </a:rPr>
                        <a:t>Carrot Cake</a:t>
                      </a:r>
                    </a:p>
                    <a:p>
                      <a:pPr marL="0" algn="ctr" rtl="0" eaLnBrk="1" latinLnBrk="0" hangingPunct="1"/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Century Gothic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Century Gothic"/>
                          <a:ea typeface="+mn-ea"/>
                          <a:cs typeface="+mn-cs"/>
                        </a:rPr>
                        <a:t>Traditional</a:t>
                      </a:r>
                    </a:p>
                    <a:p>
                      <a:pPr marL="0" algn="ctr" rtl="0" eaLnBrk="1" latinLnBrk="0" hangingPunct="1"/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Century Gothic"/>
                          <a:ea typeface="+mn-ea"/>
                          <a:cs typeface="+mn-cs"/>
                        </a:rPr>
                        <a:t>Bread &amp; Butter </a:t>
                      </a:r>
                    </a:p>
                    <a:p>
                      <a:pPr marL="0" lvl="0" algn="ctr">
                        <a:buNone/>
                      </a:pPr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Century Gothic"/>
                          <a:ea typeface="+mn-ea"/>
                          <a:cs typeface="+mn-cs"/>
                        </a:rPr>
                        <a:t>Pudding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0977404"/>
                  </a:ext>
                </a:extLst>
              </a:tr>
              <a:tr h="385666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708791"/>
                          </a:solidFill>
                          <a:latin typeface="Century Gothic" panose="020B0502020202020204" pitchFamily="34" charset="0"/>
                        </a:rPr>
                        <a:t>SALAD BAR</a:t>
                      </a:r>
                      <a:endParaRPr lang="en-GB" sz="1400" b="1" i="0" dirty="0">
                        <a:solidFill>
                          <a:srgbClr val="70879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7DC28"/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A Selection of Simple and Composite Salads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7755650"/>
                  </a:ext>
                </a:extLst>
              </a:tr>
              <a:tr h="385666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708791"/>
                          </a:solidFill>
                          <a:latin typeface="Century Gothic" panose="020B0502020202020204" pitchFamily="34" charset="0"/>
                        </a:rPr>
                        <a:t>EVERY DAY</a:t>
                      </a:r>
                      <a:endParaRPr lang="en-GB" sz="1400" b="1" i="0" dirty="0">
                        <a:solidFill>
                          <a:srgbClr val="70879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7DC28"/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100" kern="1200" noProof="0" dirty="0">
                          <a:solidFill>
                            <a:schemeClr val="tx1"/>
                          </a:solidFill>
                          <a:latin typeface="Century Gothic"/>
                          <a:ea typeface="+mn-ea"/>
                          <a:cs typeface="+mn-cs"/>
                        </a:rPr>
                        <a:t>A Selection of Jacket Potatoes and Various Toppings</a:t>
                      </a:r>
                    </a:p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kern="1200" noProof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Yoghurt Pots</a:t>
                      </a:r>
                    </a:p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kern="1200" noProof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Whole Fruit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405932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033287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E7ED46B-680E-2344-851E-C50BA6D11C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5326849"/>
              </p:ext>
            </p:extLst>
          </p:nvPr>
        </p:nvGraphicFramePr>
        <p:xfrm>
          <a:off x="118971" y="1348705"/>
          <a:ext cx="10341765" cy="6018939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707910">
                  <a:extLst>
                    <a:ext uri="{9D8B030D-6E8A-4147-A177-3AD203B41FA5}">
                      <a16:colId xmlns:a16="http://schemas.microsoft.com/office/drawing/2014/main" val="1872024225"/>
                    </a:ext>
                  </a:extLst>
                </a:gridCol>
                <a:gridCol w="1727925">
                  <a:extLst>
                    <a:ext uri="{9D8B030D-6E8A-4147-A177-3AD203B41FA5}">
                      <a16:colId xmlns:a16="http://schemas.microsoft.com/office/drawing/2014/main" val="1793934144"/>
                    </a:ext>
                  </a:extLst>
                </a:gridCol>
                <a:gridCol w="1583719">
                  <a:extLst>
                    <a:ext uri="{9D8B030D-6E8A-4147-A177-3AD203B41FA5}">
                      <a16:colId xmlns:a16="http://schemas.microsoft.com/office/drawing/2014/main" val="3345603019"/>
                    </a:ext>
                  </a:extLst>
                </a:gridCol>
                <a:gridCol w="1881725">
                  <a:extLst>
                    <a:ext uri="{9D8B030D-6E8A-4147-A177-3AD203B41FA5}">
                      <a16:colId xmlns:a16="http://schemas.microsoft.com/office/drawing/2014/main" val="3054068587"/>
                    </a:ext>
                  </a:extLst>
                </a:gridCol>
                <a:gridCol w="1711475">
                  <a:extLst>
                    <a:ext uri="{9D8B030D-6E8A-4147-A177-3AD203B41FA5}">
                      <a16:colId xmlns:a16="http://schemas.microsoft.com/office/drawing/2014/main" val="730388520"/>
                    </a:ext>
                  </a:extLst>
                </a:gridCol>
                <a:gridCol w="1729011">
                  <a:extLst>
                    <a:ext uri="{9D8B030D-6E8A-4147-A177-3AD203B41FA5}">
                      <a16:colId xmlns:a16="http://schemas.microsoft.com/office/drawing/2014/main" val="108890227"/>
                    </a:ext>
                  </a:extLst>
                </a:gridCol>
              </a:tblGrid>
              <a:tr h="700992">
                <a:tc>
                  <a:txBody>
                    <a:bodyPr/>
                    <a:lstStyle/>
                    <a:p>
                      <a:pPr algn="ctr"/>
                      <a:r>
                        <a:rPr lang="en-GB" sz="1400" b="1" u="none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PRE</a:t>
                      </a:r>
                      <a:r>
                        <a:rPr lang="en-GB" sz="1400" b="1" u="none" baseline="0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 PREP </a:t>
                      </a:r>
                      <a:r>
                        <a:rPr lang="en-GB" sz="1400" b="1" u="none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WEEK </a:t>
                      </a:r>
                    </a:p>
                    <a:p>
                      <a:pPr algn="ctr"/>
                      <a:r>
                        <a:rPr lang="en-GB" sz="1400" b="1" i="0" u="none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TWO</a:t>
                      </a:r>
                    </a:p>
                  </a:txBody>
                  <a:tcPr anchor="ctr">
                    <a:solidFill>
                      <a:srgbClr val="93C17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u="none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MONDAY</a:t>
                      </a:r>
                      <a:endParaRPr lang="en-GB" sz="1400" b="1" i="0" u="none" dirty="0">
                        <a:solidFill>
                          <a:srgbClr val="F0F9F4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17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u="none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TUESDAY</a:t>
                      </a:r>
                      <a:endParaRPr lang="en-GB" sz="1400" b="1" i="0" u="none" dirty="0">
                        <a:solidFill>
                          <a:srgbClr val="F0F9F4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17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u="none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WEDNESDAY</a:t>
                      </a:r>
                      <a:endParaRPr lang="en-GB" sz="1400" b="1" i="0" u="none" dirty="0">
                        <a:solidFill>
                          <a:srgbClr val="F0F9F4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17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u="none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THURSDAY</a:t>
                      </a:r>
                      <a:endParaRPr lang="en-GB" sz="1400" b="1" i="0" u="none" dirty="0">
                        <a:solidFill>
                          <a:srgbClr val="F0F9F4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17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u="none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FRIDAY</a:t>
                      </a:r>
                      <a:endParaRPr lang="en-GB" sz="1400" b="1" i="0" u="none" dirty="0">
                        <a:solidFill>
                          <a:srgbClr val="F0F9F4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1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9912350"/>
                  </a:ext>
                </a:extLst>
              </a:tr>
              <a:tr h="847344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MAIN EVENT</a:t>
                      </a:r>
                      <a:endParaRPr lang="en-GB" sz="1400" b="1" i="0" dirty="0">
                        <a:solidFill>
                          <a:srgbClr val="F0F9F4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93C1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/>
                        </a:rPr>
                        <a:t>Vegetable Chilli Con Carne</a:t>
                      </a:r>
                      <a:endParaRPr lang="en-GB" sz="11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b="0" i="0" u="none" strike="noStrike" baseline="0" noProof="0" dirty="0">
                          <a:solidFill>
                            <a:schemeClr val="tx1"/>
                          </a:solidFill>
                          <a:effectLst/>
                          <a:latin typeface="Century Gothic"/>
                        </a:rPr>
                        <a:t>Kentish Cumberland Pork Sausage with</a:t>
                      </a:r>
                    </a:p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b="0" i="0" u="none" strike="noStrike" baseline="0" noProof="0" dirty="0">
                          <a:solidFill>
                            <a:schemeClr val="tx1"/>
                          </a:solidFill>
                          <a:effectLst/>
                          <a:latin typeface="Century Gothic"/>
                        </a:rPr>
                        <a:t>an Onion &amp; Sage Gravy</a:t>
                      </a:r>
                      <a:endParaRPr lang="en-GB" sz="1100" b="0" i="0" u="none" strike="noStrike" baseline="0" noProof="0" dirty="0">
                        <a:solidFill>
                          <a:srgbClr val="000000"/>
                        </a:solidFill>
                        <a:effectLst/>
                        <a:latin typeface="Century Gothic"/>
                      </a:endParaRPr>
                    </a:p>
                    <a:p>
                      <a:pPr lvl="0" algn="ctr">
                        <a:buNone/>
                      </a:pPr>
                      <a:endParaRPr lang="en-GB" sz="1100" b="0" i="0" u="none" strike="noStrike" baseline="0" dirty="0">
                        <a:solidFill>
                          <a:schemeClr val="tx1"/>
                        </a:solidFill>
                        <a:effectLst/>
                        <a:latin typeface="Century Gothic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algn="ctr" defTabSz="1007943" rtl="0" eaLnBrk="1" fontAlgn="ctr" latinLnBrk="0" hangingPunct="1"/>
                      <a:endParaRPr lang="en-GB" sz="110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algn="ctr" defTabSz="1007943" rtl="0" eaLnBrk="1" fontAlgn="ctr" latinLnBrk="0" hangingPunct="1"/>
                      <a:endParaRPr lang="en-GB" sz="110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algn="ctr" defTabSz="1007943" rtl="0" eaLnBrk="1" fontAlgn="ctr" latinLnBrk="0" hangingPunct="1"/>
                      <a:endParaRPr lang="en-GB" sz="110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algn="ctr" defTabSz="1007943" rtl="0" eaLnBrk="1" fontAlgn="ctr" latinLnBrk="0" hangingPunct="1"/>
                      <a:endParaRPr lang="en-GB" sz="110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algn="ctr" defTabSz="1007943" rtl="0" eaLnBrk="1" fontAlgn="ctr" latinLnBrk="0" hangingPunct="1"/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Penne Pasta </a:t>
                      </a:r>
                    </a:p>
                    <a:p>
                      <a:pPr marL="0" algn="ctr" defTabSz="1007943" rtl="0" eaLnBrk="1" fontAlgn="ctr" latinLnBrk="0" hangingPunct="1"/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With Choice of</a:t>
                      </a:r>
                    </a:p>
                    <a:p>
                      <a:pPr marL="0" algn="ctr" defTabSz="1007943" rtl="0" eaLnBrk="1" fontAlgn="ctr" latinLnBrk="0" hangingPunct="1"/>
                      <a:endParaRPr lang="en-GB" sz="110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algn="ctr" defTabSz="1007943" rtl="0" eaLnBrk="1" fontAlgn="ctr" latinLnBrk="0" hangingPunct="1"/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Classic Carbonara </a:t>
                      </a:r>
                    </a:p>
                    <a:p>
                      <a:pPr marL="0" algn="ctr" defTabSz="1007943" rtl="0" eaLnBrk="1" fontAlgn="ctr" latinLnBrk="0" hangingPunct="1"/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Or</a:t>
                      </a:r>
                    </a:p>
                    <a:p>
                      <a:pPr marL="0" algn="ctr" defTabSz="1007943" rtl="0" eaLnBrk="1" fontAlgn="ctr" latinLnBrk="0" hangingPunct="1"/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Tomato and Basil Sauce</a:t>
                      </a:r>
                    </a:p>
                    <a:p>
                      <a:pPr marL="0" algn="ctr" defTabSz="1007943" rtl="0" eaLnBrk="1" fontAlgn="ctr" latinLnBrk="0" hangingPunct="1"/>
                      <a:endParaRPr lang="en-GB" sz="110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fontAlgn="b" latinLnBrk="0" hangingPunct="1"/>
                      <a:endParaRPr lang="en-GB" sz="1100" b="0" i="0" u="none" strike="noStrike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algn="ctr" rtl="0" eaLnBrk="1" fontAlgn="b" latinLnBrk="0" hangingPunct="1"/>
                      <a:r>
                        <a:rPr lang="en-GB" sz="11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/>
                          <a:ea typeface="+mn-ea"/>
                          <a:cs typeface="+mn-cs"/>
                        </a:rPr>
                        <a:t>Breaded Chicken Escalope with Tomato Sauce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fontAlgn="b" latinLnBrk="0" hangingPunct="1"/>
                      <a:endParaRPr lang="en-GB" sz="1100" b="0" i="0" u="none" strike="noStrike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algn="ctr" rtl="0" eaLnBrk="1" fontAlgn="b" latinLnBrk="0" hangingPunct="1"/>
                      <a:r>
                        <a:rPr lang="en-GB" sz="11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/>
                          <a:ea typeface="+mn-ea"/>
                          <a:cs typeface="+mn-cs"/>
                        </a:rPr>
                        <a:t>Fish Finger &amp; Homemade Tartar Sauce</a:t>
                      </a:r>
                    </a:p>
                    <a:p>
                      <a:pPr marL="0" lvl="0" algn="ctr">
                        <a:buNone/>
                      </a:pPr>
                      <a:endParaRPr lang="en-GB" sz="11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8424781"/>
                  </a:ext>
                </a:extLst>
              </a:tr>
              <a:tr h="1036720">
                <a:tc>
                  <a:txBody>
                    <a:bodyPr/>
                    <a:lstStyle/>
                    <a:p>
                      <a:pPr algn="ctr"/>
                      <a:r>
                        <a:rPr lang="en-GB" sz="1400" b="1" i="0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PLANT BASED</a:t>
                      </a:r>
                    </a:p>
                  </a:txBody>
                  <a:tcPr anchor="ctr"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93C17B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1100" b="0" i="0" u="none" strike="noStrike" noProof="0" dirty="0">
                        <a:solidFill>
                          <a:schemeClr val="tx1"/>
                        </a:solidFill>
                        <a:effectLst/>
                        <a:highlight>
                          <a:srgbClr val="FFFF00"/>
                        </a:highlight>
                        <a:latin typeface="Century Gothic"/>
                      </a:endParaRPr>
                    </a:p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1100" b="0" i="0" u="none" strike="noStrike" noProof="0" dirty="0">
                        <a:solidFill>
                          <a:schemeClr val="tx1"/>
                        </a:solidFill>
                        <a:effectLst/>
                        <a:highlight>
                          <a:srgbClr val="FFFF00"/>
                        </a:highlight>
                        <a:latin typeface="Century Gothic"/>
                      </a:endParaRPr>
                    </a:p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Century Gothic"/>
                        </a:rPr>
                        <a:t>Vegetable Tacos</a:t>
                      </a:r>
                    </a:p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Century Gothic"/>
                        </a:rPr>
                        <a:t>With Guacamole</a:t>
                      </a:r>
                    </a:p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1100" b="0" i="0" u="none" strike="noStrike" noProof="0" dirty="0">
                        <a:solidFill>
                          <a:schemeClr val="tx1"/>
                        </a:solidFill>
                        <a:effectLst/>
                        <a:highlight>
                          <a:srgbClr val="FFFF00"/>
                        </a:highlight>
                        <a:latin typeface="Century Gothic"/>
                      </a:endParaRPr>
                    </a:p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1100" b="0" i="0" u="none" strike="noStrike" noProof="0" dirty="0">
                        <a:solidFill>
                          <a:schemeClr val="tx1"/>
                        </a:solidFill>
                        <a:effectLst/>
                        <a:highlight>
                          <a:srgbClr val="FFFF00"/>
                        </a:highlight>
                        <a:latin typeface="Century Gothic"/>
                      </a:endParaRPr>
                    </a:p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100" b="0" i="0" u="none" strike="noStrike" dirty="0">
                        <a:solidFill>
                          <a:schemeClr val="tx1"/>
                        </a:solidFill>
                        <a:effectLst/>
                        <a:highlight>
                          <a:srgbClr val="FFFF00"/>
                        </a:highlight>
                        <a:latin typeface="Century Gothic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100" b="0" i="0" u="none" strike="noStrike" dirty="0">
                        <a:solidFill>
                          <a:schemeClr val="tx1"/>
                        </a:solidFill>
                        <a:effectLst/>
                        <a:highlight>
                          <a:srgbClr val="FFFF00"/>
                        </a:highlight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Century Gothic"/>
                        </a:rPr>
                        <a:t>Vegetable Sausages with Rich Vegetable Gravy</a:t>
                      </a:r>
                      <a:endParaRPr lang="en-GB" sz="1100" b="0" i="0" u="none" strike="noStrike" noProof="0" dirty="0">
                        <a:solidFill>
                          <a:srgbClr val="000000"/>
                        </a:solidFill>
                        <a:effectLst/>
                        <a:latin typeface="Century Gothic"/>
                      </a:endParaRPr>
                    </a:p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100" b="0" i="0" u="none" strike="noStrike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lang="en-GB" sz="11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/>
                          <a:ea typeface="+mn-ea"/>
                          <a:cs typeface="+mn-cs"/>
                        </a:rPr>
                        <a:t>Cheese and Chive Stuffed Jacket ½ with Tomato Sauce</a:t>
                      </a:r>
                      <a:endParaRPr lang="en-GB" sz="11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lang="en-GB" sz="11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/>
                          <a:ea typeface="+mn-ea"/>
                          <a:cs typeface="+mn-cs"/>
                        </a:rPr>
                        <a:t>Vegetarian Fishless </a:t>
                      </a:r>
                    </a:p>
                    <a:p>
                      <a:pPr marL="0" lvl="0" algn="ctr">
                        <a:buNone/>
                      </a:pPr>
                      <a:r>
                        <a:rPr lang="en-GB" sz="11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/>
                          <a:ea typeface="+mn-ea"/>
                          <a:cs typeface="+mn-cs"/>
                        </a:rPr>
                        <a:t>Finger &amp; </a:t>
                      </a:r>
                    </a:p>
                    <a:p>
                      <a:pPr marL="0" lvl="0" algn="ctr">
                        <a:buNone/>
                      </a:pPr>
                      <a:r>
                        <a:rPr lang="en-GB" sz="11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/>
                          <a:ea typeface="+mn-ea"/>
                          <a:cs typeface="+mn-cs"/>
                        </a:rPr>
                        <a:t>Tartar Sauce</a:t>
                      </a:r>
                      <a:endParaRPr lang="en-GB" sz="11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2811877"/>
                  </a:ext>
                </a:extLst>
              </a:tr>
              <a:tr h="1087481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SIDES</a:t>
                      </a:r>
                      <a:endParaRPr lang="en-GB" sz="1400" b="1" i="0" dirty="0">
                        <a:solidFill>
                          <a:srgbClr val="F0F9F4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93C17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/>
                        </a:rPr>
                        <a:t>Steamed Rice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kern="1200" dirty="0" err="1">
                          <a:solidFill>
                            <a:schemeClr val="tx1"/>
                          </a:solidFill>
                          <a:latin typeface="Century Gothic"/>
                          <a:ea typeface="+mn-ea"/>
                          <a:cs typeface="+mn-cs"/>
                        </a:rPr>
                        <a:t>Sweetcorn</a:t>
                      </a:r>
                      <a:endParaRPr lang="fr-FR" sz="1100" kern="1200" dirty="0">
                        <a:solidFill>
                          <a:schemeClr val="tx1"/>
                        </a:solidFill>
                        <a:latin typeface="Century Gothic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ctr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/>
                        </a:rPr>
                        <a:t>Soured Cream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Century Gothic"/>
                        </a:rPr>
                        <a:t>Creamy Mashed Potato </a:t>
                      </a:r>
                      <a:endParaRPr lang="en-GB" sz="1100" b="0" i="0" u="none" strike="noStrike" noProof="0" dirty="0">
                        <a:solidFill>
                          <a:srgbClr val="000000"/>
                        </a:solidFill>
                        <a:effectLst/>
                        <a:latin typeface="Century Gothic"/>
                      </a:endParaRPr>
                    </a:p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Steamed Minted Peas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</a:p>
                    <a:p>
                      <a:pPr marL="0" marR="0" lvl="0" indent="0" algn="ctr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/>
                        </a:rPr>
                        <a:t>Honey</a:t>
                      </a:r>
                    </a:p>
                    <a:p>
                      <a:pPr marL="0" marR="0" lvl="0" indent="0" algn="ctr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/>
                        </a:rPr>
                        <a:t>Roasted Carrots</a:t>
                      </a:r>
                    </a:p>
                    <a:p>
                      <a:pPr marL="0" marR="0" lvl="0" indent="0" algn="ctr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/>
                        </a:rPr>
                        <a:t>With Parsley</a:t>
                      </a:r>
                      <a:endParaRPr lang="en-GB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/>
                        </a:rPr>
                        <a:t>Garlic Bread</a:t>
                      </a:r>
                    </a:p>
                    <a:p>
                      <a:pPr lvl="0" algn="ctr">
                        <a:buNone/>
                      </a:pPr>
                      <a:endParaRPr lang="en-GB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/>
                      </a:endParaRPr>
                    </a:p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/>
                        </a:rPr>
                        <a:t>Pan Fried Courgettes</a:t>
                      </a:r>
                    </a:p>
                    <a:p>
                      <a:pPr algn="ctr" fontAlgn="b"/>
                      <a:endParaRPr lang="en-GB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/>
                      </a:endParaRPr>
                    </a:p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Steamed Broccoli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lang="en-GB" sz="11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/>
                          <a:ea typeface="+mn-ea"/>
                          <a:cs typeface="+mn-cs"/>
                        </a:rPr>
                        <a:t>Steamed Carrots</a:t>
                      </a:r>
                    </a:p>
                    <a:p>
                      <a:pPr marL="0" lvl="0" algn="ctr">
                        <a:buNone/>
                      </a:pPr>
                      <a:endParaRPr lang="en-GB" sz="1100" b="0" i="0" u="none" strike="noStrike" kern="1200" dirty="0">
                        <a:solidFill>
                          <a:schemeClr val="tx1"/>
                        </a:solidFill>
                        <a:effectLst/>
                        <a:latin typeface="Century Gothic"/>
                        <a:ea typeface="+mn-ea"/>
                        <a:cs typeface="+mn-cs"/>
                      </a:endParaRPr>
                    </a:p>
                    <a:p>
                      <a:pPr marL="0" lvl="0" algn="ctr">
                        <a:buNone/>
                      </a:pPr>
                      <a:r>
                        <a:rPr lang="en-GB" sz="11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/>
                          <a:ea typeface="+mn-ea"/>
                          <a:cs typeface="+mn-cs"/>
                        </a:rPr>
                        <a:t>Sweetcorn</a:t>
                      </a:r>
                    </a:p>
                    <a:p>
                      <a:pPr marL="0" lvl="0" algn="ctr">
                        <a:buNone/>
                      </a:pPr>
                      <a:endParaRPr lang="en-GB" sz="1100" b="0" i="0" u="none" strike="noStrike" kern="1200" dirty="0">
                        <a:solidFill>
                          <a:schemeClr val="tx1"/>
                        </a:solidFill>
                        <a:effectLst/>
                        <a:latin typeface="Century Gothic"/>
                        <a:ea typeface="+mn-ea"/>
                        <a:cs typeface="+mn-cs"/>
                      </a:endParaRPr>
                    </a:p>
                    <a:p>
                      <a:pPr marL="0" lvl="0" algn="ctr">
                        <a:buNone/>
                      </a:pPr>
                      <a:r>
                        <a:rPr lang="en-GB" sz="11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/>
                          <a:ea typeface="+mn-ea"/>
                          <a:cs typeface="+mn-cs"/>
                        </a:rPr>
                        <a:t>Buttered New Potatoes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lang="en-GB" sz="11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/>
                          <a:ea typeface="+mn-ea"/>
                          <a:cs typeface="+mn-cs"/>
                        </a:rPr>
                        <a:t>French Fries </a:t>
                      </a:r>
                    </a:p>
                    <a:p>
                      <a:pPr marL="0" lvl="0" algn="ctr">
                        <a:buNone/>
                      </a:pPr>
                      <a:endParaRPr lang="en-GB" sz="1100" b="0" i="0" u="none" strike="noStrike" kern="1200" dirty="0">
                        <a:solidFill>
                          <a:schemeClr val="tx1"/>
                        </a:solidFill>
                        <a:effectLst/>
                        <a:latin typeface="Century Gothic"/>
                        <a:ea typeface="+mn-ea"/>
                        <a:cs typeface="+mn-cs"/>
                      </a:endParaRPr>
                    </a:p>
                    <a:p>
                      <a:pPr marL="0" lvl="0" algn="ctr">
                        <a:buNone/>
                      </a:pPr>
                      <a:r>
                        <a:rPr lang="en-GB" sz="11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/>
                          <a:ea typeface="+mn-ea"/>
                          <a:cs typeface="+mn-cs"/>
                        </a:rPr>
                        <a:t>Green Beans </a:t>
                      </a:r>
                    </a:p>
                    <a:p>
                      <a:pPr marL="0" lvl="0" algn="ctr">
                        <a:buNone/>
                      </a:pPr>
                      <a:endParaRPr lang="en-GB" sz="1100" b="0" i="0" u="none" strike="noStrike" kern="1200" dirty="0">
                        <a:solidFill>
                          <a:schemeClr val="tx1"/>
                        </a:solidFill>
                        <a:effectLst/>
                        <a:latin typeface="Century Gothic"/>
                        <a:ea typeface="+mn-ea"/>
                        <a:cs typeface="+mn-cs"/>
                      </a:endParaRPr>
                    </a:p>
                    <a:p>
                      <a:pPr marL="0" lvl="0" algn="ctr">
                        <a:buNone/>
                      </a:pPr>
                      <a:r>
                        <a:rPr lang="en-GB" sz="11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/>
                          <a:ea typeface="+mn-ea"/>
                          <a:cs typeface="+mn-cs"/>
                        </a:rPr>
                        <a:t>Mushy Peas</a:t>
                      </a:r>
                    </a:p>
                    <a:p>
                      <a:pPr marL="0" lvl="0" algn="ctr">
                        <a:buNone/>
                      </a:pPr>
                      <a:endParaRPr lang="en-GB" sz="1100" b="0" i="0" u="none" strike="noStrike" kern="1200" dirty="0">
                        <a:solidFill>
                          <a:schemeClr val="tx1"/>
                        </a:solidFill>
                        <a:effectLst/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2926571"/>
                  </a:ext>
                </a:extLst>
              </a:tr>
              <a:tr h="694519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DESSERT</a:t>
                      </a:r>
                      <a:endParaRPr lang="en-GB" sz="1400" b="1" i="0" dirty="0">
                        <a:solidFill>
                          <a:srgbClr val="F0F9F4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93C17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/>
                        </a:rPr>
                        <a:t>Fruit Salad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/>
                        </a:rPr>
                        <a:t>Vanilla Rice Pudding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1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/>
                          <a:ea typeface="+mn-ea"/>
                          <a:cs typeface="+mn-cs"/>
                        </a:rPr>
                        <a:t>Fruit Jelly</a:t>
                      </a: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11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Century Gothic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Mini Sugar Doughnuts</a:t>
                      </a: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100" dirty="0"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>
                        <a:buNone/>
                      </a:pPr>
                      <a:r>
                        <a:rPr lang="en-GB" sz="11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/>
                          <a:ea typeface="+mn-ea"/>
                          <a:cs typeface="+mn-cs"/>
                        </a:rPr>
                        <a:t>Homemade Cookies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0977404"/>
                  </a:ext>
                </a:extLst>
              </a:tr>
              <a:tr h="499484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SALAD BAR</a:t>
                      </a:r>
                      <a:endParaRPr lang="en-GB" sz="1400" b="1" i="0" dirty="0">
                        <a:solidFill>
                          <a:srgbClr val="F0F9F4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93C17B"/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A Selection of Simple and Composite Salads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7755650"/>
                  </a:ext>
                </a:extLst>
              </a:tr>
              <a:tr h="565490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EVERY DAY</a:t>
                      </a:r>
                      <a:endParaRPr lang="en-GB" sz="1400" b="1" i="0" dirty="0">
                        <a:solidFill>
                          <a:srgbClr val="F0F9F4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93C17B"/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100" kern="1200" noProof="0" dirty="0">
                          <a:solidFill>
                            <a:schemeClr val="tx1"/>
                          </a:solidFill>
                          <a:latin typeface="Century Gothic"/>
                          <a:ea typeface="+mn-ea"/>
                          <a:cs typeface="+mn-cs"/>
                        </a:rPr>
                        <a:t>A Selection of Jacket Potatoes &amp; Various Toppings</a:t>
                      </a:r>
                    </a:p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kern="1200" noProof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Yoghurt Pots</a:t>
                      </a:r>
                    </a:p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kern="1200" noProof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Whole Fruit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859607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855469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E7ED46B-680E-2344-851E-C50BA6D11C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5209470"/>
              </p:ext>
            </p:extLst>
          </p:nvPr>
        </p:nvGraphicFramePr>
        <p:xfrm>
          <a:off x="290329" y="1597526"/>
          <a:ext cx="10140211" cy="5704171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674623">
                  <a:extLst>
                    <a:ext uri="{9D8B030D-6E8A-4147-A177-3AD203B41FA5}">
                      <a16:colId xmlns:a16="http://schemas.microsoft.com/office/drawing/2014/main" val="1872024225"/>
                    </a:ext>
                  </a:extLst>
                </a:gridCol>
                <a:gridCol w="1694249">
                  <a:extLst>
                    <a:ext uri="{9D8B030D-6E8A-4147-A177-3AD203B41FA5}">
                      <a16:colId xmlns:a16="http://schemas.microsoft.com/office/drawing/2014/main" val="1793934144"/>
                    </a:ext>
                  </a:extLst>
                </a:gridCol>
                <a:gridCol w="1552854">
                  <a:extLst>
                    <a:ext uri="{9D8B030D-6E8A-4147-A177-3AD203B41FA5}">
                      <a16:colId xmlns:a16="http://schemas.microsoft.com/office/drawing/2014/main" val="3345603019"/>
                    </a:ext>
                  </a:extLst>
                </a:gridCol>
                <a:gridCol w="1827857">
                  <a:extLst>
                    <a:ext uri="{9D8B030D-6E8A-4147-A177-3AD203B41FA5}">
                      <a16:colId xmlns:a16="http://schemas.microsoft.com/office/drawing/2014/main" val="3054068587"/>
                    </a:ext>
                  </a:extLst>
                </a:gridCol>
                <a:gridCol w="1695314">
                  <a:extLst>
                    <a:ext uri="{9D8B030D-6E8A-4147-A177-3AD203B41FA5}">
                      <a16:colId xmlns:a16="http://schemas.microsoft.com/office/drawing/2014/main" val="730388520"/>
                    </a:ext>
                  </a:extLst>
                </a:gridCol>
                <a:gridCol w="1695314">
                  <a:extLst>
                    <a:ext uri="{9D8B030D-6E8A-4147-A177-3AD203B41FA5}">
                      <a16:colId xmlns:a16="http://schemas.microsoft.com/office/drawing/2014/main" val="108890227"/>
                    </a:ext>
                  </a:extLst>
                </a:gridCol>
              </a:tblGrid>
              <a:tr h="721416">
                <a:tc>
                  <a:txBody>
                    <a:bodyPr/>
                    <a:lstStyle/>
                    <a:p>
                      <a:pPr algn="ctr"/>
                      <a:r>
                        <a:rPr lang="en-GB" sz="1400" b="1" u="none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PRE PREP WEEK </a:t>
                      </a:r>
                    </a:p>
                    <a:p>
                      <a:pPr algn="ctr"/>
                      <a:r>
                        <a:rPr lang="en-GB" sz="1400" b="1" i="0" u="none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THREE</a:t>
                      </a:r>
                    </a:p>
                  </a:txBody>
                  <a:tcPr anchor="ctr">
                    <a:solidFill>
                      <a:srgbClr val="465C8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u="none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MONDAY</a:t>
                      </a:r>
                      <a:endParaRPr lang="en-GB" sz="1400" b="1" i="0" u="none" dirty="0">
                        <a:solidFill>
                          <a:srgbClr val="F0F9F4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65C8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u="none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TUESDAY</a:t>
                      </a:r>
                      <a:endParaRPr lang="en-GB" sz="1400" b="1" i="0" u="none" dirty="0">
                        <a:solidFill>
                          <a:srgbClr val="F0F9F4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65C8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u="none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WEDNESDAY</a:t>
                      </a:r>
                      <a:endParaRPr lang="en-GB" sz="1400" b="1" i="0" u="none" dirty="0">
                        <a:solidFill>
                          <a:srgbClr val="F0F9F4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65C8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u="none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THURSDAY</a:t>
                      </a:r>
                      <a:endParaRPr lang="en-GB" sz="1400" b="1" i="0" u="none" dirty="0">
                        <a:solidFill>
                          <a:srgbClr val="F0F9F4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65C8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u="none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FRIDAY</a:t>
                      </a:r>
                      <a:endParaRPr lang="en-GB" sz="1400" b="1" i="0" u="none" dirty="0">
                        <a:solidFill>
                          <a:srgbClr val="F0F9F4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65C8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9912350"/>
                  </a:ext>
                </a:extLst>
              </a:tr>
              <a:tr h="872033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MAIN EVENT</a:t>
                      </a:r>
                      <a:endParaRPr lang="en-GB" sz="1400" b="1" i="0" dirty="0">
                        <a:solidFill>
                          <a:srgbClr val="F0F9F4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465C8B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100" dirty="0">
                          <a:latin typeface="Century Gothic" panose="020B0502020202020204" pitchFamily="34" charset="0"/>
                        </a:rPr>
                        <a:t>Vegetable Tikka Masala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Classic Beef Lasagne</a:t>
                      </a:r>
                      <a:endParaRPr lang="en-GB" sz="1100" dirty="0"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algn="ctr" defTabSz="1007943" rtl="0" eaLnBrk="1" fontAlgn="ctr" latinLnBrk="0" hangingPunct="1"/>
                      <a:endParaRPr lang="en-GB" sz="110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algn="ctr" defTabSz="1007943" rtl="0" eaLnBrk="1" fontAlgn="ctr" latinLnBrk="0" hangingPunct="1"/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Chicken Arrabbiata</a:t>
                      </a:r>
                    </a:p>
                    <a:p>
                      <a:pPr marL="0" algn="ctr" defTabSz="1007943" rtl="0" eaLnBrk="1" fontAlgn="ctr" latinLnBrk="0" hangingPunct="1"/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or</a:t>
                      </a:r>
                    </a:p>
                    <a:p>
                      <a:pPr marL="0" algn="ctr" defTabSz="1007943" rtl="0" eaLnBrk="1" fontAlgn="ctr" latinLnBrk="0" hangingPunct="1"/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Classic Macaroni Cheese</a:t>
                      </a:r>
                    </a:p>
                    <a:p>
                      <a:pPr marL="0" algn="ctr" defTabSz="1007943" rtl="0" eaLnBrk="1" fontAlgn="ctr" latinLnBrk="0" hangingPunct="1"/>
                      <a:endParaRPr lang="en-GB" sz="110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algn="ctr" defTabSz="1007943" rtl="0" eaLnBrk="1" fontAlgn="ctr" latinLnBrk="0" hangingPunct="1"/>
                      <a:endParaRPr lang="en-GB" sz="110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>
                          <a:latin typeface="Century Gothic" panose="020B0502020202020204" pitchFamily="34" charset="0"/>
                        </a:rPr>
                        <a:t>Mild Beef Chilli Con Carne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 Breaded Cod </a:t>
                      </a:r>
                      <a:endParaRPr lang="en-US" sz="1100" dirty="0">
                        <a:latin typeface="Century Gothic" panose="020B0502020202020204" pitchFamily="34" charset="0"/>
                      </a:endParaRPr>
                    </a:p>
                    <a:p>
                      <a:pPr lvl="0" algn="ctr">
                        <a:buNone/>
                      </a:pP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Tartar Sauce</a:t>
                      </a:r>
                      <a:endParaRPr lang="en-GB" sz="1100" dirty="0"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8424781"/>
                  </a:ext>
                </a:extLst>
              </a:tr>
              <a:tr h="994829">
                <a:tc>
                  <a:txBody>
                    <a:bodyPr/>
                    <a:lstStyle/>
                    <a:p>
                      <a:pPr algn="ctr"/>
                      <a:r>
                        <a:rPr lang="en-GB" sz="1400" b="1" i="0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PLANT BASED</a:t>
                      </a:r>
                    </a:p>
                  </a:txBody>
                  <a:tcPr anchor="ctr"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465C8B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dirty="0">
                          <a:latin typeface="Century Gothic" panose="020B0502020202020204" pitchFamily="34" charset="0"/>
                        </a:rPr>
                        <a:t>Chickpea and Spinach Korma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Classic Vegetable Lasagna</a:t>
                      </a:r>
                      <a:endParaRPr lang="en-US" sz="1100" dirty="0"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defTabSz="914400">
                        <a:tabLst/>
                        <a:defRPr/>
                      </a:pPr>
                      <a:endParaRPr lang="en-US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>
                          <a:latin typeface="Century Gothic" panose="020B0502020202020204" pitchFamily="34" charset="0"/>
                        </a:rPr>
                        <a:t>Vegan</a:t>
                      </a:r>
                      <a:r>
                        <a:rPr lang="en-GB" sz="1100" baseline="0" dirty="0">
                          <a:latin typeface="Century Gothic" panose="020B0502020202020204" pitchFamily="34" charset="0"/>
                        </a:rPr>
                        <a:t> Chilli Con Carne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Vegetarian </a:t>
                      </a:r>
                    </a:p>
                    <a:p>
                      <a:pPr lvl="0" algn="ctr">
                        <a:buNone/>
                      </a:pP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Pasta Bake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2811877"/>
                  </a:ext>
                </a:extLst>
              </a:tr>
              <a:tr h="1124597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SIDES</a:t>
                      </a:r>
                      <a:endParaRPr lang="en-GB" sz="1400" b="1" i="0" dirty="0">
                        <a:solidFill>
                          <a:srgbClr val="F0F9F4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465C8B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100" dirty="0">
                          <a:latin typeface="Century Gothic" panose="020B0502020202020204" pitchFamily="34" charset="0"/>
                        </a:rPr>
                        <a:t>Scented Rice</a:t>
                      </a:r>
                    </a:p>
                    <a:p>
                      <a:pPr lvl="0" algn="ctr">
                        <a:buNone/>
                      </a:pPr>
                      <a:endParaRPr lang="en-GB" sz="1100" dirty="0">
                        <a:latin typeface="Century Gothic" panose="020B0502020202020204" pitchFamily="34" charset="0"/>
                      </a:endParaRPr>
                    </a:p>
                    <a:p>
                      <a:pPr lvl="0" algn="ctr">
                        <a:buNone/>
                      </a:pPr>
                      <a:r>
                        <a:rPr lang="en-GB" sz="1100" dirty="0">
                          <a:latin typeface="Century Gothic" panose="020B0502020202020204" pitchFamily="34" charset="0"/>
                        </a:rPr>
                        <a:t>Sweetcorn</a:t>
                      </a:r>
                    </a:p>
                    <a:p>
                      <a:pPr lvl="0" algn="ctr">
                        <a:buNone/>
                      </a:pPr>
                      <a:endParaRPr lang="en-GB" sz="1100" dirty="0">
                        <a:latin typeface="Century Gothic" panose="020B0502020202020204" pitchFamily="34" charset="0"/>
                      </a:endParaRPr>
                    </a:p>
                    <a:p>
                      <a:pPr lvl="0" algn="ctr">
                        <a:buNone/>
                      </a:pPr>
                      <a:r>
                        <a:rPr lang="en-GB" sz="1100" dirty="0">
                          <a:latin typeface="Century Gothic" panose="020B0502020202020204" pitchFamily="34" charset="0"/>
                        </a:rPr>
                        <a:t>Poppadom's</a:t>
                      </a:r>
                    </a:p>
                    <a:p>
                      <a:pPr lvl="0" algn="ctr">
                        <a:buNone/>
                      </a:pPr>
                      <a:endParaRPr lang="en-GB" sz="1100" dirty="0">
                        <a:latin typeface="Century Gothic" panose="020B0502020202020204" pitchFamily="34" charset="0"/>
                      </a:endParaRPr>
                    </a:p>
                    <a:p>
                      <a:pPr lvl="0" algn="ctr">
                        <a:buNone/>
                      </a:pPr>
                      <a:r>
                        <a:rPr lang="en-GB" sz="1100" dirty="0">
                          <a:latin typeface="Century Gothic" panose="020B0502020202020204" pitchFamily="34" charset="0"/>
                        </a:rPr>
                        <a:t>Mango Chutney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Steamed New Potatoes </a:t>
                      </a:r>
                    </a:p>
                    <a:p>
                      <a:pPr lvl="0" algn="ctr">
                        <a:buNone/>
                      </a:pPr>
                      <a:endParaRPr lang="en-GB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lvl="0" algn="ctr">
                        <a:buNone/>
                      </a:pP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Peas</a:t>
                      </a:r>
                    </a:p>
                    <a:p>
                      <a:pPr lvl="0" algn="ctr">
                        <a:buNone/>
                      </a:pPr>
                      <a:endParaRPr lang="en-GB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lvl="0" algn="ctr">
                        <a:buNone/>
                      </a:pP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French Whole Beans</a:t>
                      </a:r>
                      <a:endParaRPr lang="en-GB" sz="1100" dirty="0"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Garlic Bread</a:t>
                      </a:r>
                      <a:endParaRPr lang="en-US" sz="1100" dirty="0">
                        <a:latin typeface="Century Gothic" panose="020B0502020202020204" pitchFamily="34" charset="0"/>
                      </a:endParaRPr>
                    </a:p>
                    <a:p>
                      <a:pPr lvl="0" algn="ctr">
                        <a:buNone/>
                      </a:pPr>
                      <a:endParaRPr lang="en-GB" sz="1100" dirty="0">
                        <a:latin typeface="Century Gothic" panose="020B0502020202020204" pitchFamily="34" charset="0"/>
                      </a:endParaRPr>
                    </a:p>
                    <a:p>
                      <a:pPr lvl="0" algn="ctr">
                        <a:buNone/>
                      </a:pPr>
                      <a:endParaRPr lang="en-GB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lvl="0" algn="ctr">
                        <a:buNone/>
                      </a:pP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Roasted Carrots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100" dirty="0">
                          <a:latin typeface="Century Gothic" panose="020B0502020202020204" pitchFamily="34" charset="0"/>
                        </a:rPr>
                        <a:t>Scented Rice</a:t>
                      </a:r>
                    </a:p>
                    <a:p>
                      <a:pPr lvl="0" algn="ctr">
                        <a:buNone/>
                      </a:pPr>
                      <a:endParaRPr lang="en-GB" sz="1100" dirty="0">
                        <a:latin typeface="Century Gothic" panose="020B0502020202020204" pitchFamily="34" charset="0"/>
                      </a:endParaRPr>
                    </a:p>
                    <a:p>
                      <a:pPr lvl="0" algn="ctr">
                        <a:buNone/>
                      </a:pPr>
                      <a:r>
                        <a:rPr lang="en-GB" sz="1100" dirty="0">
                          <a:latin typeface="Century Gothic" panose="020B0502020202020204" pitchFamily="34" charset="0"/>
                        </a:rPr>
                        <a:t>Steamed Broccoli</a:t>
                      </a:r>
                    </a:p>
                    <a:p>
                      <a:pPr lvl="0" algn="ctr">
                        <a:buNone/>
                      </a:pPr>
                      <a:endParaRPr lang="en-GB" sz="1100" dirty="0">
                        <a:latin typeface="Century Gothic" panose="020B0502020202020204" pitchFamily="34" charset="0"/>
                      </a:endParaRPr>
                    </a:p>
                    <a:p>
                      <a:pPr lvl="0" algn="ctr">
                        <a:buNone/>
                      </a:pPr>
                      <a:r>
                        <a:rPr lang="en-GB" sz="1100" dirty="0">
                          <a:latin typeface="Century Gothic" panose="020B0502020202020204" pitchFamily="34" charset="0"/>
                        </a:rPr>
                        <a:t>Cheddar Cheese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Chunky Chip Shop Chips</a:t>
                      </a:r>
                      <a:endParaRPr lang="en-US" sz="1100" dirty="0">
                        <a:latin typeface="Century Gothic" panose="020B0502020202020204" pitchFamily="34" charset="0"/>
                      </a:endParaRPr>
                    </a:p>
                    <a:p>
                      <a:pPr lvl="0" algn="ctr">
                        <a:buNone/>
                      </a:pPr>
                      <a:endParaRPr lang="en-GB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lvl="0" algn="ctr">
                        <a:buNone/>
                      </a:pP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Buttered Carrots</a:t>
                      </a:r>
                      <a:endParaRPr lang="en-GB" sz="1100" dirty="0">
                        <a:latin typeface="Century Gothic" panose="020B0502020202020204" pitchFamily="34" charset="0"/>
                      </a:endParaRPr>
                    </a:p>
                    <a:p>
                      <a:pPr lvl="0" algn="ctr">
                        <a:buNone/>
                      </a:pPr>
                      <a:endParaRPr lang="en-GB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lvl="0" algn="ctr">
                        <a:buNone/>
                      </a:pP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Mushy Peas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2926571"/>
                  </a:ext>
                </a:extLst>
              </a:tr>
              <a:tr h="861176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DESSERT</a:t>
                      </a:r>
                      <a:endParaRPr lang="en-GB" sz="1400" b="1" i="0" dirty="0">
                        <a:solidFill>
                          <a:srgbClr val="F0F9F4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465C8B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b="0" i="0" u="none" strike="noStrike" kern="1200" noProof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Fresh Fruit Salad</a:t>
                      </a:r>
                      <a:endParaRPr lang="en-GB" sz="1100" b="0" i="0" u="none" strike="noStrike" kern="1200" noProof="0" dirty="0">
                        <a:solidFill>
                          <a:srgbClr val="00000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100" b="0" i="0" u="none" strike="noStrike" noProof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Warm Chocolate Sponge with Vanilla Cream</a:t>
                      </a:r>
                      <a:endParaRPr lang="en-GB" sz="11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1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Chocolate Chip Cookies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GB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lvl="0" algn="ctr">
                        <a:buNone/>
                      </a:pPr>
                      <a:r>
                        <a:rPr lang="en-GB" sz="11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Apple and Cinnamon Crumble</a:t>
                      </a:r>
                    </a:p>
                    <a:p>
                      <a:pPr lvl="0" algn="ctr">
                        <a:buNone/>
                      </a:pPr>
                      <a:endParaRPr lang="en-GB" sz="11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lvl="0" algn="ctr">
                        <a:buNone/>
                      </a:pPr>
                      <a:r>
                        <a:rPr lang="en-GB" sz="11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Custard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Lemon Sponge Cake with Custard</a:t>
                      </a:r>
                      <a:endParaRPr lang="en-US" sz="1100" dirty="0"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0977404"/>
                  </a:ext>
                </a:extLst>
              </a:tr>
              <a:tr h="486877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SALAD BAR</a:t>
                      </a:r>
                    </a:p>
                  </a:txBody>
                  <a:tcPr anchor="ctr"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465C8B"/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A Selection of Simple and Composite Salads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7755650"/>
                  </a:ext>
                </a:extLst>
              </a:tr>
              <a:tr h="326815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EVERY DAY</a:t>
                      </a:r>
                    </a:p>
                  </a:txBody>
                  <a:tcPr anchor="ctr"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465C8B"/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100" kern="1200" noProof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 Selection of Jacket Potatoes and Various Toppings</a:t>
                      </a:r>
                    </a:p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kern="1200" noProof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Yoghurt Pots</a:t>
                      </a:r>
                    </a:p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kern="1200" noProof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Whole Fruit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726721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089016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E7ED46B-680E-2344-851E-C50BA6D11C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1881352"/>
              </p:ext>
            </p:extLst>
          </p:nvPr>
        </p:nvGraphicFramePr>
        <p:xfrm>
          <a:off x="165100" y="1147336"/>
          <a:ext cx="10247515" cy="5951298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267908">
                  <a:extLst>
                    <a:ext uri="{9D8B030D-6E8A-4147-A177-3AD203B41FA5}">
                      <a16:colId xmlns:a16="http://schemas.microsoft.com/office/drawing/2014/main" val="1872024225"/>
                    </a:ext>
                  </a:extLst>
                </a:gridCol>
                <a:gridCol w="1283182">
                  <a:extLst>
                    <a:ext uri="{9D8B030D-6E8A-4147-A177-3AD203B41FA5}">
                      <a16:colId xmlns:a16="http://schemas.microsoft.com/office/drawing/2014/main" val="1793934144"/>
                    </a:ext>
                  </a:extLst>
                </a:gridCol>
                <a:gridCol w="1262540">
                  <a:extLst>
                    <a:ext uri="{9D8B030D-6E8A-4147-A177-3AD203B41FA5}">
                      <a16:colId xmlns:a16="http://schemas.microsoft.com/office/drawing/2014/main" val="3345603019"/>
                    </a:ext>
                  </a:extLst>
                </a:gridCol>
                <a:gridCol w="1297929">
                  <a:extLst>
                    <a:ext uri="{9D8B030D-6E8A-4147-A177-3AD203B41FA5}">
                      <a16:colId xmlns:a16="http://schemas.microsoft.com/office/drawing/2014/main" val="3054068587"/>
                    </a:ext>
                  </a:extLst>
                </a:gridCol>
                <a:gridCol w="1283989">
                  <a:extLst>
                    <a:ext uri="{9D8B030D-6E8A-4147-A177-3AD203B41FA5}">
                      <a16:colId xmlns:a16="http://schemas.microsoft.com/office/drawing/2014/main" val="730388520"/>
                    </a:ext>
                  </a:extLst>
                </a:gridCol>
                <a:gridCol w="1283989">
                  <a:extLst>
                    <a:ext uri="{9D8B030D-6E8A-4147-A177-3AD203B41FA5}">
                      <a16:colId xmlns:a16="http://schemas.microsoft.com/office/drawing/2014/main" val="108890227"/>
                    </a:ext>
                  </a:extLst>
                </a:gridCol>
                <a:gridCol w="1283989">
                  <a:extLst>
                    <a:ext uri="{9D8B030D-6E8A-4147-A177-3AD203B41FA5}">
                      <a16:colId xmlns:a16="http://schemas.microsoft.com/office/drawing/2014/main" val="1374332793"/>
                    </a:ext>
                  </a:extLst>
                </a:gridCol>
                <a:gridCol w="1283989">
                  <a:extLst>
                    <a:ext uri="{9D8B030D-6E8A-4147-A177-3AD203B41FA5}">
                      <a16:colId xmlns:a16="http://schemas.microsoft.com/office/drawing/2014/main" val="2353312809"/>
                    </a:ext>
                  </a:extLst>
                </a:gridCol>
              </a:tblGrid>
              <a:tr h="507247">
                <a:tc>
                  <a:txBody>
                    <a:bodyPr/>
                    <a:lstStyle/>
                    <a:p>
                      <a:pPr algn="ctr"/>
                      <a:r>
                        <a:rPr lang="en-GB" sz="1400" b="1" u="none" dirty="0">
                          <a:solidFill>
                            <a:srgbClr val="708791"/>
                          </a:solidFill>
                          <a:latin typeface="Century Gothic" panose="020B0502020202020204" pitchFamily="34" charset="0"/>
                        </a:rPr>
                        <a:t>WEEK </a:t>
                      </a:r>
                    </a:p>
                    <a:p>
                      <a:pPr algn="ctr"/>
                      <a:r>
                        <a:rPr lang="en-GB" sz="1400" b="1" i="0" u="none" dirty="0">
                          <a:solidFill>
                            <a:srgbClr val="708791"/>
                          </a:solidFill>
                          <a:latin typeface="Century Gothic" panose="020B0502020202020204" pitchFamily="34" charset="0"/>
                        </a:rPr>
                        <a:t>ONE</a:t>
                      </a:r>
                    </a:p>
                  </a:txBody>
                  <a:tcPr anchor="ctr">
                    <a:solidFill>
                      <a:srgbClr val="F7DC2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u="none" dirty="0">
                          <a:solidFill>
                            <a:srgbClr val="708791"/>
                          </a:solidFill>
                          <a:latin typeface="Century Gothic" panose="020B0502020202020204" pitchFamily="34" charset="0"/>
                        </a:rPr>
                        <a:t>MONDAY</a:t>
                      </a:r>
                      <a:endParaRPr lang="en-GB" sz="1400" b="1" i="0" u="none" dirty="0">
                        <a:solidFill>
                          <a:srgbClr val="70879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C2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u="none" dirty="0">
                          <a:solidFill>
                            <a:srgbClr val="708791"/>
                          </a:solidFill>
                          <a:latin typeface="Century Gothic" panose="020B0502020202020204" pitchFamily="34" charset="0"/>
                        </a:rPr>
                        <a:t>TUESDAY</a:t>
                      </a:r>
                      <a:endParaRPr lang="en-GB" sz="1400" b="1" i="0" u="none" dirty="0">
                        <a:solidFill>
                          <a:srgbClr val="70879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C2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u="none" dirty="0">
                          <a:solidFill>
                            <a:srgbClr val="708791"/>
                          </a:solidFill>
                          <a:latin typeface="Century Gothic" panose="020B0502020202020204" pitchFamily="34" charset="0"/>
                        </a:rPr>
                        <a:t>WEDNESDAY</a:t>
                      </a:r>
                      <a:endParaRPr lang="en-GB" sz="1400" b="1" i="0" u="none" dirty="0">
                        <a:solidFill>
                          <a:srgbClr val="70879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C2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u="none" dirty="0">
                          <a:solidFill>
                            <a:srgbClr val="708791"/>
                          </a:solidFill>
                          <a:latin typeface="Century Gothic" panose="020B0502020202020204" pitchFamily="34" charset="0"/>
                        </a:rPr>
                        <a:t>THURSDAY</a:t>
                      </a:r>
                      <a:endParaRPr lang="en-GB" sz="1400" b="1" i="0" u="none" dirty="0">
                        <a:solidFill>
                          <a:srgbClr val="70879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C2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u="none" dirty="0">
                          <a:solidFill>
                            <a:srgbClr val="708791"/>
                          </a:solidFill>
                          <a:latin typeface="Century Gothic" panose="020B0502020202020204" pitchFamily="34" charset="0"/>
                        </a:rPr>
                        <a:t>FRIDAY</a:t>
                      </a:r>
                      <a:endParaRPr lang="en-GB" sz="1400" b="1" i="0" u="none" dirty="0">
                        <a:solidFill>
                          <a:srgbClr val="70879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C2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i="0" u="none" dirty="0">
                          <a:solidFill>
                            <a:srgbClr val="708791"/>
                          </a:solidFill>
                          <a:latin typeface="Century Gothic" panose="020B0502020202020204" pitchFamily="34" charset="0"/>
                        </a:rPr>
                        <a:t>SATURDAY</a:t>
                      </a:r>
                    </a:p>
                  </a:txBody>
                  <a:tcPr anchor="ctr"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C2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i="0" u="none" dirty="0">
                          <a:solidFill>
                            <a:srgbClr val="708791"/>
                          </a:solidFill>
                          <a:latin typeface="Century Gothic" panose="020B0502020202020204" pitchFamily="34" charset="0"/>
                        </a:rPr>
                        <a:t>SUNDAY</a:t>
                      </a:r>
                    </a:p>
                  </a:txBody>
                  <a:tcPr anchor="ctr"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C2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9912350"/>
                  </a:ext>
                </a:extLst>
              </a:tr>
              <a:tr h="656438">
                <a:tc>
                  <a:txBody>
                    <a:bodyPr/>
                    <a:lstStyle/>
                    <a:p>
                      <a:pPr algn="ctr"/>
                      <a:r>
                        <a:rPr lang="en-GB" sz="1400" b="1" i="0" dirty="0">
                          <a:solidFill>
                            <a:srgbClr val="708791"/>
                          </a:solidFill>
                          <a:latin typeface="Century Gothic" panose="020B0502020202020204" pitchFamily="34" charset="0"/>
                        </a:rPr>
                        <a:t>SOUP &amp; BREAD</a:t>
                      </a:r>
                    </a:p>
                  </a:txBody>
                  <a:tcPr anchor="ctr"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7DC2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Homemade Daily Soup</a:t>
                      </a: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GB" sz="110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Freshly Baked Bread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Homemade Daily Soup</a:t>
                      </a:r>
                    </a:p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Freshly Baked Bread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Homemade Daily Soup</a:t>
                      </a:r>
                    </a:p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Freshly Baked Bread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Homemade Daily Soup</a:t>
                      </a:r>
                    </a:p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Freshly Baked Bread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Homemade Daily Soup</a:t>
                      </a:r>
                    </a:p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Freshly Baked Bread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endParaRPr lang="en-GB" sz="110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 rowSpan="5"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Century Gothic"/>
                          <a:ea typeface="+mn-ea"/>
                          <a:cs typeface="+mn-cs"/>
                        </a:rPr>
                        <a:t>Light Lunch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5952315"/>
                  </a:ext>
                </a:extLst>
              </a:tr>
              <a:tr h="1148766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708791"/>
                          </a:solidFill>
                          <a:latin typeface="Century Gothic" panose="020B0502020202020204" pitchFamily="34" charset="0"/>
                        </a:rPr>
                        <a:t>MAIN EVENT</a:t>
                      </a:r>
                      <a:endParaRPr lang="en-GB" sz="1400" b="1" i="0" dirty="0">
                        <a:solidFill>
                          <a:srgbClr val="70879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7DC2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100" b="1" i="0" u="none" strike="noStrike" dirty="0">
                        <a:solidFill>
                          <a:srgbClr val="FF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0" lvl="0" algn="ctr">
                        <a:buNone/>
                      </a:pPr>
                      <a:r>
                        <a:rPr lang="en-US" sz="11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Tomato and Basil Pasta Bake Topped with Cheddar Cheese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lang="en-GB" sz="1100" kern="1200" baseline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Chicken Burger with Tomato, Lettuce and Tomato Salsa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algn="ctr" defTabSz="1007943" rtl="0" eaLnBrk="1" fontAlgn="ctr" latinLnBrk="0" hangingPunct="1"/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Spaghetti with Choice of</a:t>
                      </a:r>
                    </a:p>
                    <a:p>
                      <a:pPr marL="0" algn="ctr" defTabSz="1007943" rtl="0" eaLnBrk="1" fontAlgn="ctr" latinLnBrk="0" hangingPunct="1"/>
                      <a:endParaRPr lang="en-GB" sz="110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algn="ctr" defTabSz="1007943" rtl="0" eaLnBrk="1" fontAlgn="ctr" latinLnBrk="0" hangingPunct="1"/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Beef Bolognaise</a:t>
                      </a:r>
                    </a:p>
                    <a:p>
                      <a:pPr marL="0" algn="ctr" defTabSz="1007943" rtl="0" eaLnBrk="1" fontAlgn="ctr" latinLnBrk="0" hangingPunct="1"/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Or</a:t>
                      </a:r>
                    </a:p>
                    <a:p>
                      <a:pPr marL="0" algn="ctr" defTabSz="1007943" rtl="0" eaLnBrk="1" fontAlgn="ctr" latinLnBrk="0" hangingPunct="1"/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Creamy Cheese Sauce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Roast of the Day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Breaded</a:t>
                      </a:r>
                    </a:p>
                    <a:p>
                      <a:pPr marL="0" algn="ctr" rtl="0" eaLnBrk="1" fontAlgn="ctr" latinLnBrk="0" hangingPunct="1"/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Cod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>
                          <a:latin typeface="Century Gothic" panose="020B0502020202020204" pitchFamily="34" charset="0"/>
                        </a:rPr>
                        <a:t>Beef and Lentil Ragout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algn="ctr" defTabSz="1007943" rtl="0" eaLnBrk="1" fontAlgn="ctr" latinLnBrk="0" hangingPunct="1"/>
                      <a:endParaRPr lang="en-GB" sz="90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8424781"/>
                  </a:ext>
                </a:extLst>
              </a:tr>
              <a:tr h="820547">
                <a:tc>
                  <a:txBody>
                    <a:bodyPr/>
                    <a:lstStyle/>
                    <a:p>
                      <a:pPr algn="ctr"/>
                      <a:r>
                        <a:rPr lang="en-GB" sz="1400" b="1" i="0" dirty="0">
                          <a:solidFill>
                            <a:srgbClr val="708791"/>
                          </a:solidFill>
                          <a:latin typeface="Century Gothic" panose="020B0502020202020204" pitchFamily="34" charset="0"/>
                        </a:rPr>
                        <a:t>PLANT BASED</a:t>
                      </a:r>
                    </a:p>
                  </a:txBody>
                  <a:tcPr anchor="ctr"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7DC2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lang="en-US" sz="11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 Oven Baked Pesto</a:t>
                      </a:r>
                    </a:p>
                    <a:p>
                      <a:pPr marL="0" lvl="0" algn="ctr">
                        <a:buNone/>
                      </a:pPr>
                      <a:r>
                        <a:rPr lang="en-US" sz="11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Risotto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Vegetable Burger with Tomato, Lettuce and Tomato Relish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Century Gothic"/>
                          <a:ea typeface="+mn-ea"/>
                          <a:cs typeface="+mn-cs"/>
                        </a:rPr>
                        <a:t>Creamy Vegetable Puff Pastry Pie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Vegetable Nuggets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Plant Based Ragout with Homemade Focaccia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algn="ctr" defTabSz="1007943" rtl="0" eaLnBrk="1" fontAlgn="ctr" latinLnBrk="0" hangingPunct="1"/>
                      <a:endParaRPr lang="en-GB" sz="90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2811877"/>
                  </a:ext>
                </a:extLst>
              </a:tr>
              <a:tr h="1148766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708791"/>
                          </a:solidFill>
                          <a:latin typeface="Century Gothic" panose="020B0502020202020204" pitchFamily="34" charset="0"/>
                        </a:rPr>
                        <a:t>SIDES</a:t>
                      </a:r>
                      <a:endParaRPr lang="en-GB" sz="1400" b="1" i="0" dirty="0">
                        <a:solidFill>
                          <a:srgbClr val="70879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7DC2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>
                        <a:buNone/>
                      </a:pPr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Garlic Slice</a:t>
                      </a:r>
                    </a:p>
                    <a:p>
                      <a:pPr marL="0" lvl="0" algn="ctr">
                        <a:buNone/>
                      </a:pPr>
                      <a:endParaRPr lang="en-GB" sz="110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lvl="0" algn="ctr">
                        <a:buNone/>
                      </a:pPr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Steamed Sweetcorn</a:t>
                      </a:r>
                    </a:p>
                    <a:p>
                      <a:pPr marL="0" lvl="0" algn="ctr">
                        <a:buNone/>
                      </a:pPr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lvl="0" algn="ctr">
                        <a:buNone/>
                      </a:pPr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Sauté Green Beans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Potato Wedges</a:t>
                      </a:r>
                    </a:p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10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Broccoli</a:t>
                      </a:r>
                    </a:p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10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Steamed Carrots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fontAlgn="b" latinLnBrk="0" hangingPunct="1"/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Homemade Garlic Bread</a:t>
                      </a:r>
                    </a:p>
                    <a:p>
                      <a:pPr marL="0" algn="ctr" defTabSz="1007943" rtl="0" eaLnBrk="1" fontAlgn="b" latinLnBrk="0" hangingPunct="1"/>
                      <a:endParaRPr lang="en-GB" sz="110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algn="ctr" defTabSz="1007943" rtl="0" eaLnBrk="1" fontAlgn="b" latinLnBrk="0" hangingPunct="1"/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Steamed</a:t>
                      </a:r>
                    </a:p>
                    <a:p>
                      <a:pPr marL="0" algn="ctr" defTabSz="1007943" rtl="0" eaLnBrk="1" fontAlgn="b" latinLnBrk="0" hangingPunct="1"/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Cauliflower</a:t>
                      </a:r>
                    </a:p>
                    <a:p>
                      <a:pPr marL="0" algn="ctr" defTabSz="1007943" rtl="0" eaLnBrk="1" fontAlgn="b" latinLnBrk="0" hangingPunct="1"/>
                      <a:endParaRPr lang="en-GB" sz="110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algn="ctr" rtl="0" eaLnBrk="1" fontAlgn="b" latinLnBrk="0" hangingPunct="1"/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Steamed Broccoli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Century Gothic"/>
                          <a:ea typeface="+mn-ea"/>
                          <a:cs typeface="+mn-cs"/>
                        </a:rPr>
                        <a:t>Roast Potatoes</a:t>
                      </a:r>
                    </a:p>
                    <a:p>
                      <a:pPr marL="0" marR="0" lvl="0" indent="0" algn="ctr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GB" sz="1100" kern="1200" dirty="0">
                        <a:solidFill>
                          <a:schemeClr val="tx1"/>
                        </a:solidFill>
                        <a:latin typeface="Century Gothic"/>
                        <a:ea typeface="+mn-ea"/>
                        <a:cs typeface="+mn-cs"/>
                      </a:endParaRPr>
                    </a:p>
                    <a:p>
                      <a:pPr marL="0" marR="0" lvl="0" indent="0" algn="ctr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Century Gothic"/>
                          <a:ea typeface="+mn-ea"/>
                          <a:cs typeface="+mn-cs"/>
                        </a:rPr>
                        <a:t>Mixed Vegetables</a:t>
                      </a:r>
                    </a:p>
                    <a:p>
                      <a:pPr marL="0" marR="0" lvl="0" indent="0" algn="ctr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GB" sz="1100" kern="1200" dirty="0">
                        <a:solidFill>
                          <a:schemeClr val="tx1"/>
                        </a:solidFill>
                        <a:latin typeface="Century Gothic"/>
                        <a:ea typeface="+mn-ea"/>
                        <a:cs typeface="+mn-cs"/>
                      </a:endParaRPr>
                    </a:p>
                    <a:p>
                      <a:pPr marL="0" marR="0" lvl="0" indent="0" algn="ctr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Century Gothic"/>
                          <a:ea typeface="+mn-ea"/>
                          <a:cs typeface="+mn-cs"/>
                        </a:rPr>
                        <a:t>Gravy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Chip Shop Chips</a:t>
                      </a:r>
                    </a:p>
                    <a:p>
                      <a:pPr marL="0" lvl="0" algn="ctr">
                        <a:buNone/>
                      </a:pPr>
                      <a:endParaRPr lang="en-GB" sz="110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lvl="0" algn="ctr">
                        <a:buNone/>
                      </a:pPr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Mushy Peas</a:t>
                      </a:r>
                    </a:p>
                    <a:p>
                      <a:pPr marL="0" lvl="0" algn="ctr">
                        <a:buNone/>
                      </a:pPr>
                      <a:endParaRPr lang="en-GB" sz="110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lvl="0" algn="ctr">
                        <a:buNone/>
                      </a:pPr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Homemade</a:t>
                      </a:r>
                    </a:p>
                    <a:p>
                      <a:pPr marL="0" lvl="0" algn="ctr">
                        <a:buNone/>
                      </a:pPr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Tartar Sauce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Roasted Mediterranean Veg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1007943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90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2926571"/>
                  </a:ext>
                </a:extLst>
              </a:tr>
              <a:tr h="857785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708791"/>
                          </a:solidFill>
                          <a:latin typeface="Century Gothic" panose="020B0502020202020204" pitchFamily="34" charset="0"/>
                        </a:rPr>
                        <a:t>DESSERT</a:t>
                      </a:r>
                      <a:endParaRPr lang="en-GB" sz="1400" b="1" i="0" dirty="0">
                        <a:solidFill>
                          <a:srgbClr val="70879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7DC2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rtl="0">
                        <a:buNone/>
                      </a:pPr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Rice Krispie Cake</a:t>
                      </a:r>
                      <a:endParaRPr lang="en-US" sz="1100" dirty="0"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b="0" i="0" u="none" strike="noStrike" kern="1200" noProof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Lemon Curd Sponge</a:t>
                      </a:r>
                      <a:endParaRPr lang="en-US" sz="1100" dirty="0"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b="0" i="0" u="none" strike="noStrike" kern="1200" noProof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Natural Yoghurt with Compote</a:t>
                      </a:r>
                      <a:endParaRPr lang="en-US" sz="1100" dirty="0"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Carrot Cake</a:t>
                      </a:r>
                    </a:p>
                    <a:p>
                      <a:pPr marL="0" algn="ctr" rtl="0" eaLnBrk="1" latinLnBrk="0" hangingPunct="1"/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Traditional</a:t>
                      </a:r>
                    </a:p>
                    <a:p>
                      <a:pPr marL="0" algn="ctr" rtl="0" eaLnBrk="1" latinLnBrk="0" hangingPunct="1"/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Bread &amp; Butter </a:t>
                      </a:r>
                    </a:p>
                    <a:p>
                      <a:pPr marL="0" lvl="0" algn="ctr">
                        <a:buNone/>
                      </a:pPr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Pudding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lang="en-GB" sz="1100" kern="1200" noProof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Fruit Salad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algn="ctr" defTabSz="1007943" rtl="0" eaLnBrk="1" latinLnBrk="0" hangingPunct="1"/>
                      <a:endParaRPr lang="en-GB" sz="900" kern="1200" noProof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8387148"/>
                  </a:ext>
                </a:extLst>
              </a:tr>
              <a:tr h="581843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708791"/>
                          </a:solidFill>
                          <a:latin typeface="Century Gothic" panose="020B0502020202020204" pitchFamily="34" charset="0"/>
                        </a:rPr>
                        <a:t>EVERY DAY</a:t>
                      </a:r>
                      <a:endParaRPr lang="en-GB" sz="1400" b="1" i="0" dirty="0">
                        <a:solidFill>
                          <a:srgbClr val="70879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7DC28"/>
                    </a:solidFill>
                  </a:tcPr>
                </a:tc>
                <a:tc gridSpan="7">
                  <a:txBody>
                    <a:bodyPr/>
                    <a:lstStyle/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A Selection of Simple and Composite Salads</a:t>
                      </a:r>
                    </a:p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kern="1200" noProof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 selection of Jacket Potatoes, Sweet Potato and Various Toppings</a:t>
                      </a:r>
                    </a:p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kern="1200" noProof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Whole Fruit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77556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032174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E7ED46B-680E-2344-851E-C50BA6D11C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9209878"/>
              </p:ext>
            </p:extLst>
          </p:nvPr>
        </p:nvGraphicFramePr>
        <p:xfrm>
          <a:off x="189727" y="1257299"/>
          <a:ext cx="10376674" cy="6097707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284252">
                  <a:extLst>
                    <a:ext uri="{9D8B030D-6E8A-4147-A177-3AD203B41FA5}">
                      <a16:colId xmlns:a16="http://schemas.microsoft.com/office/drawing/2014/main" val="1872024225"/>
                    </a:ext>
                  </a:extLst>
                </a:gridCol>
                <a:gridCol w="1299304">
                  <a:extLst>
                    <a:ext uri="{9D8B030D-6E8A-4147-A177-3AD203B41FA5}">
                      <a16:colId xmlns:a16="http://schemas.microsoft.com/office/drawing/2014/main" val="1793934144"/>
                    </a:ext>
                  </a:extLst>
                </a:gridCol>
                <a:gridCol w="1629918">
                  <a:extLst>
                    <a:ext uri="{9D8B030D-6E8A-4147-A177-3AD203B41FA5}">
                      <a16:colId xmlns:a16="http://schemas.microsoft.com/office/drawing/2014/main" val="3345603019"/>
                    </a:ext>
                  </a:extLst>
                </a:gridCol>
                <a:gridCol w="1341004">
                  <a:extLst>
                    <a:ext uri="{9D8B030D-6E8A-4147-A177-3AD203B41FA5}">
                      <a16:colId xmlns:a16="http://schemas.microsoft.com/office/drawing/2014/main" val="3054068587"/>
                    </a:ext>
                  </a:extLst>
                </a:gridCol>
                <a:gridCol w="1286822">
                  <a:extLst>
                    <a:ext uri="{9D8B030D-6E8A-4147-A177-3AD203B41FA5}">
                      <a16:colId xmlns:a16="http://schemas.microsoft.com/office/drawing/2014/main" val="730388520"/>
                    </a:ext>
                  </a:extLst>
                </a:gridCol>
                <a:gridCol w="1327458">
                  <a:extLst>
                    <a:ext uri="{9D8B030D-6E8A-4147-A177-3AD203B41FA5}">
                      <a16:colId xmlns:a16="http://schemas.microsoft.com/office/drawing/2014/main" val="108890227"/>
                    </a:ext>
                  </a:extLst>
                </a:gridCol>
                <a:gridCol w="1259731">
                  <a:extLst>
                    <a:ext uri="{9D8B030D-6E8A-4147-A177-3AD203B41FA5}">
                      <a16:colId xmlns:a16="http://schemas.microsoft.com/office/drawing/2014/main" val="2262221382"/>
                    </a:ext>
                  </a:extLst>
                </a:gridCol>
                <a:gridCol w="948185">
                  <a:extLst>
                    <a:ext uri="{9D8B030D-6E8A-4147-A177-3AD203B41FA5}">
                      <a16:colId xmlns:a16="http://schemas.microsoft.com/office/drawing/2014/main" val="322100398"/>
                    </a:ext>
                  </a:extLst>
                </a:gridCol>
              </a:tblGrid>
              <a:tr h="503022">
                <a:tc>
                  <a:txBody>
                    <a:bodyPr/>
                    <a:lstStyle/>
                    <a:p>
                      <a:pPr algn="ctr"/>
                      <a:r>
                        <a:rPr lang="en-GB" sz="1400" b="1" u="none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WEEK </a:t>
                      </a:r>
                    </a:p>
                    <a:p>
                      <a:pPr algn="ctr"/>
                      <a:r>
                        <a:rPr lang="en-GB" sz="1400" b="1" i="0" u="none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TWO</a:t>
                      </a:r>
                    </a:p>
                  </a:txBody>
                  <a:tcPr anchor="ctr">
                    <a:solidFill>
                      <a:srgbClr val="93C17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u="none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MONDAY</a:t>
                      </a:r>
                      <a:endParaRPr lang="en-GB" sz="1400" b="1" i="0" u="none" dirty="0">
                        <a:solidFill>
                          <a:srgbClr val="F0F9F4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17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u="none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TUESDAY</a:t>
                      </a:r>
                      <a:endParaRPr lang="en-GB" sz="1400" b="1" i="0" u="none" dirty="0">
                        <a:solidFill>
                          <a:srgbClr val="F0F9F4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17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u="none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WEDNESDAY</a:t>
                      </a:r>
                      <a:endParaRPr lang="en-GB" sz="1400" b="1" i="0" u="none" dirty="0">
                        <a:solidFill>
                          <a:srgbClr val="F0F9F4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17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u="none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THURSDAY</a:t>
                      </a:r>
                      <a:endParaRPr lang="en-GB" sz="1400" b="1" i="0" u="none" dirty="0">
                        <a:solidFill>
                          <a:srgbClr val="F0F9F4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17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u="none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FRIDAY</a:t>
                      </a:r>
                      <a:endParaRPr lang="en-GB" sz="1400" b="1" i="0" u="none" dirty="0">
                        <a:solidFill>
                          <a:srgbClr val="F0F9F4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17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i="0" u="none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SATURDAY</a:t>
                      </a:r>
                    </a:p>
                  </a:txBody>
                  <a:tcPr anchor="ctr"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17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i="0" u="none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SUNDAY</a:t>
                      </a:r>
                    </a:p>
                  </a:txBody>
                  <a:tcPr anchor="ctr"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1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9912350"/>
                  </a:ext>
                </a:extLst>
              </a:tr>
              <a:tr h="873074">
                <a:tc>
                  <a:txBody>
                    <a:bodyPr/>
                    <a:lstStyle/>
                    <a:p>
                      <a:pPr algn="ctr"/>
                      <a:r>
                        <a:rPr lang="en-GB" sz="1400" b="1" i="0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SOUP &amp; BREAD</a:t>
                      </a:r>
                    </a:p>
                  </a:txBody>
                  <a:tcPr anchor="ctr"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93C17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Century Gothic"/>
                          <a:ea typeface="+mn-ea"/>
                          <a:cs typeface="+mn-cs"/>
                        </a:rPr>
                        <a:t>Homemade Daily Soup</a:t>
                      </a: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GB" sz="1100" kern="1200" dirty="0">
                        <a:solidFill>
                          <a:schemeClr val="tx1"/>
                        </a:solidFill>
                        <a:latin typeface="Century Gothic"/>
                        <a:ea typeface="+mn-ea"/>
                        <a:cs typeface="+mn-cs"/>
                      </a:endParaRP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Century Gothic"/>
                          <a:ea typeface="+mn-ea"/>
                          <a:cs typeface="+mn-cs"/>
                        </a:rPr>
                        <a:t>Freshly Baked Bread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/>
                          <a:ea typeface="+mn-ea"/>
                          <a:cs typeface="+mn-cs"/>
                        </a:rPr>
                        <a:t>Homemade Daily Soup</a:t>
                      </a:r>
                    </a:p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/>
                          <a:ea typeface="+mn-ea"/>
                          <a:cs typeface="+mn-cs"/>
                        </a:rPr>
                        <a:t>Freshly Baked Bread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/>
                          <a:ea typeface="+mn-ea"/>
                          <a:cs typeface="+mn-cs"/>
                        </a:rPr>
                        <a:t>Homemade Daily Soup</a:t>
                      </a:r>
                    </a:p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/>
                          <a:ea typeface="+mn-ea"/>
                          <a:cs typeface="+mn-cs"/>
                        </a:rPr>
                        <a:t>Freshly Baked Bread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/>
                          <a:ea typeface="+mn-ea"/>
                          <a:cs typeface="+mn-cs"/>
                        </a:rPr>
                        <a:t>Homemade Daily Soup</a:t>
                      </a:r>
                    </a:p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/>
                          <a:ea typeface="+mn-ea"/>
                          <a:cs typeface="+mn-cs"/>
                        </a:rPr>
                        <a:t>Freshly Baked Bread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/>
                          <a:ea typeface="+mn-ea"/>
                          <a:cs typeface="+mn-cs"/>
                        </a:rPr>
                        <a:t>Homemade Daily Soup</a:t>
                      </a:r>
                    </a:p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/>
                          <a:ea typeface="+mn-ea"/>
                          <a:cs typeface="+mn-cs"/>
                        </a:rPr>
                        <a:t>Freshly Baked Bread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100" b="0" i="0" u="none" strike="noStrike" kern="1200" baseline="0" dirty="0">
                        <a:solidFill>
                          <a:srgbClr val="FF000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 rowSpan="6">
                  <a:txBody>
                    <a:bodyPr/>
                    <a:lstStyle/>
                    <a:p>
                      <a:pPr marL="0" algn="ctr" defTabSz="1007943" rtl="0" eaLnBrk="1" fontAlgn="ctr" latinLnBrk="0" hangingPunct="1"/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Light Lunch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4402476"/>
                  </a:ext>
                </a:extLst>
              </a:tr>
              <a:tr h="1182959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MAIN EVENT</a:t>
                      </a:r>
                      <a:endParaRPr lang="en-GB" sz="1400" b="1" i="0" dirty="0">
                        <a:solidFill>
                          <a:srgbClr val="F0F9F4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93C1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/>
                        </a:rPr>
                        <a:t>Vegetable Chilli Con Carne</a:t>
                      </a:r>
                      <a:endParaRPr lang="en-GB" sz="11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b="0" i="0" u="none" strike="noStrike" baseline="0" noProof="0" dirty="0">
                          <a:solidFill>
                            <a:schemeClr val="tx1"/>
                          </a:solidFill>
                          <a:effectLst/>
                          <a:latin typeface="Century Gothic"/>
                        </a:rPr>
                        <a:t>Kentish Cumberland Pork Sausage with</a:t>
                      </a:r>
                    </a:p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b="0" i="0" u="none" strike="noStrike" baseline="0" noProof="0" dirty="0">
                          <a:solidFill>
                            <a:schemeClr val="tx1"/>
                          </a:solidFill>
                          <a:effectLst/>
                          <a:latin typeface="Century Gothic"/>
                        </a:rPr>
                        <a:t>an Onion &amp; Sage Gravy</a:t>
                      </a:r>
                      <a:endParaRPr lang="en-GB" sz="1100" b="0" i="0" u="none" strike="noStrike" baseline="0" noProof="0" dirty="0">
                        <a:solidFill>
                          <a:srgbClr val="000000"/>
                        </a:solidFill>
                        <a:effectLst/>
                        <a:latin typeface="Century Gothic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algn="ctr" defTabSz="1007943" rtl="0" eaLnBrk="1" fontAlgn="ctr" latinLnBrk="0" hangingPunct="1"/>
                      <a:endParaRPr lang="en-GB" sz="110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algn="ctr" defTabSz="1007943" rtl="0" eaLnBrk="1" fontAlgn="ctr" latinLnBrk="0" hangingPunct="1"/>
                      <a:endParaRPr lang="en-GB" sz="110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algn="ctr" defTabSz="1007943" rtl="0" eaLnBrk="1" fontAlgn="ctr" latinLnBrk="0" hangingPunct="1"/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Penne Pasta </a:t>
                      </a:r>
                    </a:p>
                    <a:p>
                      <a:pPr marL="0" algn="ctr" defTabSz="1007943" rtl="0" eaLnBrk="1" fontAlgn="ctr" latinLnBrk="0" hangingPunct="1"/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With Choice of</a:t>
                      </a:r>
                    </a:p>
                    <a:p>
                      <a:pPr marL="0" algn="ctr" defTabSz="1007943" rtl="0" eaLnBrk="1" fontAlgn="ctr" latinLnBrk="0" hangingPunct="1"/>
                      <a:endParaRPr lang="en-GB" sz="110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algn="ctr" defTabSz="1007943" rtl="0" eaLnBrk="1" fontAlgn="ctr" latinLnBrk="0" hangingPunct="1"/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Classic Carbonara </a:t>
                      </a:r>
                    </a:p>
                    <a:p>
                      <a:pPr marL="0" algn="ctr" defTabSz="1007943" rtl="0" eaLnBrk="1" fontAlgn="ctr" latinLnBrk="0" hangingPunct="1"/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Or</a:t>
                      </a:r>
                    </a:p>
                    <a:p>
                      <a:pPr marL="0" algn="ctr" defTabSz="1007943" rtl="0" eaLnBrk="1" fontAlgn="ctr" latinLnBrk="0" hangingPunct="1"/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Tomato and Basil Sauce</a:t>
                      </a:r>
                    </a:p>
                    <a:p>
                      <a:pPr marL="0" algn="ctr" defTabSz="1007943" rtl="0" eaLnBrk="1" fontAlgn="ctr" latinLnBrk="0" hangingPunct="1"/>
                      <a:endParaRPr lang="en-GB" sz="110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fontAlgn="b" latinLnBrk="0" hangingPunct="1"/>
                      <a:endParaRPr lang="en-GB" sz="1100" b="0" i="0" u="none" strike="noStrike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algn="ctr" rtl="0" eaLnBrk="1" fontAlgn="b" latinLnBrk="0" hangingPunct="1"/>
                      <a:r>
                        <a:rPr lang="en-GB" sz="11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/>
                          <a:ea typeface="+mn-ea"/>
                          <a:cs typeface="+mn-cs"/>
                        </a:rPr>
                        <a:t>Breaded Chicken Escalope with Tomato Sauce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fontAlgn="b" latinLnBrk="0" hangingPunct="1"/>
                      <a:endParaRPr lang="en-GB" sz="1100" b="0" i="0" u="none" strike="noStrike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algn="ctr" rtl="0" eaLnBrk="1" fontAlgn="b" latinLnBrk="0" hangingPunct="1"/>
                      <a:r>
                        <a:rPr lang="en-GB" sz="11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/>
                          <a:ea typeface="+mn-ea"/>
                          <a:cs typeface="+mn-cs"/>
                        </a:rPr>
                        <a:t>Fish Finger &amp; Homemade Tartar Sauce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Pork Stir-fry - Sweet Chili Pork (Kung Pao) with Roasted Pineapple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algn="ctr" defTabSz="1007943" rtl="0" eaLnBrk="1" fontAlgn="b" latinLnBrk="0" hangingPunct="1"/>
                      <a:endParaRPr lang="en-GB" sz="900" b="0" i="0" u="none" strike="noStrike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8424781"/>
                  </a:ext>
                </a:extLst>
              </a:tr>
              <a:tr h="848296">
                <a:tc>
                  <a:txBody>
                    <a:bodyPr/>
                    <a:lstStyle/>
                    <a:p>
                      <a:pPr algn="ctr"/>
                      <a:r>
                        <a:rPr lang="en-GB" sz="1400" b="1" i="0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PLANT BASED</a:t>
                      </a:r>
                    </a:p>
                  </a:txBody>
                  <a:tcPr anchor="ctr"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93C17B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Century Gothic"/>
                        </a:rPr>
                        <a:t>Vegetable Tacos</a:t>
                      </a:r>
                    </a:p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Century Gothic"/>
                        </a:rPr>
                        <a:t>With Guacamole</a:t>
                      </a:r>
                    </a:p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1100" b="0" i="0" u="none" strike="noStrike" noProof="0" dirty="0">
                        <a:solidFill>
                          <a:schemeClr val="tx1"/>
                        </a:solidFill>
                        <a:effectLst/>
                        <a:latin typeface="Century Gothic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Century Gothic"/>
                        </a:rPr>
                        <a:t>Vegetable Sausages with Rich Vegetable Gravy</a:t>
                      </a:r>
                      <a:endParaRPr lang="en-GB" sz="1100" b="0" i="0" u="none" strike="noStrike" noProof="0" dirty="0">
                        <a:solidFill>
                          <a:srgbClr val="000000"/>
                        </a:solidFill>
                        <a:effectLst/>
                        <a:latin typeface="Century Gothic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100" b="0" i="0" u="none" strike="noStrike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lang="en-GB" sz="11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/>
                          <a:ea typeface="+mn-ea"/>
                          <a:cs typeface="+mn-cs"/>
                        </a:rPr>
                        <a:t>Cheese and Chive Stuffed Jacket ½ with Tomato Sauce</a:t>
                      </a:r>
                      <a:endParaRPr lang="en-GB" sz="1100" dirty="0"/>
                    </a:p>
                    <a:p>
                      <a:pPr marL="0" algn="ctr" rtl="0" eaLnBrk="1" fontAlgn="b" latinLnBrk="0" hangingPunct="1"/>
                      <a:endParaRPr lang="en-GB" sz="1100" b="0" i="0" u="none" strike="noStrike" kern="1200" dirty="0">
                        <a:solidFill>
                          <a:schemeClr val="tx1"/>
                        </a:solidFill>
                        <a:effectLst/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lang="en-GB" sz="11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/>
                          <a:ea typeface="+mn-ea"/>
                          <a:cs typeface="+mn-cs"/>
                        </a:rPr>
                        <a:t>Vegetarian Fishless </a:t>
                      </a:r>
                    </a:p>
                    <a:p>
                      <a:pPr marL="0" lvl="0" algn="ctr">
                        <a:buNone/>
                      </a:pPr>
                      <a:r>
                        <a:rPr lang="en-GB" sz="11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/>
                          <a:ea typeface="+mn-ea"/>
                          <a:cs typeface="+mn-cs"/>
                        </a:rPr>
                        <a:t>Finger &amp; </a:t>
                      </a:r>
                    </a:p>
                    <a:p>
                      <a:pPr marL="0" lvl="0" algn="ctr">
                        <a:buNone/>
                      </a:pPr>
                      <a:r>
                        <a:rPr lang="en-GB" sz="11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/>
                          <a:ea typeface="+mn-ea"/>
                          <a:cs typeface="+mn-cs"/>
                        </a:rPr>
                        <a:t>Tartar Sauce</a:t>
                      </a:r>
                      <a:endParaRPr lang="en-GB" sz="1100" dirty="0"/>
                    </a:p>
                  </a:txBody>
                  <a:tcPr marL="0" marR="0" marT="0" marB="0" anchor="ctr"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Century Gothic"/>
                          <a:ea typeface="+mn-ea"/>
                          <a:cs typeface="+mn-cs"/>
                        </a:rPr>
                        <a:t>Soy and Honey Glazed Vegetable</a:t>
                      </a:r>
                    </a:p>
                    <a:p>
                      <a:pPr lvl="0" algn="ctr">
                        <a:buNone/>
                      </a:pPr>
                      <a:r>
                        <a:rPr lang="en-GB" sz="1100" b="0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Century Gothic"/>
                          <a:ea typeface="+mn-ea"/>
                          <a:cs typeface="+mn-cs"/>
                        </a:rPr>
                        <a:t>Stir-fry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4802047"/>
                  </a:ext>
                </a:extLst>
              </a:tr>
              <a:tr h="1169082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SIDES</a:t>
                      </a:r>
                      <a:endParaRPr lang="en-GB" sz="1400" b="1" i="0" dirty="0">
                        <a:solidFill>
                          <a:srgbClr val="F0F9F4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93C17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/>
                        </a:rPr>
                        <a:t>Steamed Rice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kern="1200" dirty="0" err="1">
                          <a:solidFill>
                            <a:schemeClr val="tx1"/>
                          </a:solidFill>
                          <a:latin typeface="Century Gothic"/>
                          <a:ea typeface="+mn-ea"/>
                          <a:cs typeface="+mn-cs"/>
                        </a:rPr>
                        <a:t>Sweetcorn</a:t>
                      </a:r>
                      <a:endParaRPr lang="fr-FR" sz="1100" kern="1200" dirty="0">
                        <a:solidFill>
                          <a:schemeClr val="tx1"/>
                        </a:solidFill>
                        <a:latin typeface="Century Gothic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ctr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/>
                        </a:rPr>
                        <a:t>Soured Cream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Century Gothic"/>
                        </a:rPr>
                        <a:t>Creamy Mashed Potato </a:t>
                      </a:r>
                      <a:endParaRPr lang="en-GB" sz="1100" b="0" i="0" u="none" strike="noStrike" noProof="0" dirty="0">
                        <a:solidFill>
                          <a:srgbClr val="000000"/>
                        </a:solidFill>
                        <a:effectLst/>
                        <a:latin typeface="Century Gothic"/>
                      </a:endParaRPr>
                    </a:p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Steamed Minted Peas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</a:p>
                    <a:p>
                      <a:pPr marL="0" marR="0" lvl="0" indent="0" algn="ctr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/>
                        </a:rPr>
                        <a:t>Honey</a:t>
                      </a:r>
                    </a:p>
                    <a:p>
                      <a:pPr marL="0" marR="0" lvl="0" indent="0" algn="ctr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/>
                        </a:rPr>
                        <a:t>Roasted Carrots</a:t>
                      </a:r>
                    </a:p>
                    <a:p>
                      <a:pPr marL="0" marR="0" lvl="0" indent="0" algn="ctr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/>
                        </a:rPr>
                        <a:t>With Parsley</a:t>
                      </a:r>
                      <a:endParaRPr lang="en-GB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/>
                        </a:rPr>
                        <a:t>Garlic Bread</a:t>
                      </a:r>
                    </a:p>
                    <a:p>
                      <a:pPr lvl="0" algn="ctr">
                        <a:buNone/>
                      </a:pPr>
                      <a:endParaRPr lang="en-GB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/>
                      </a:endParaRPr>
                    </a:p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/>
                        </a:rPr>
                        <a:t>Pan Fried Courgettes</a:t>
                      </a:r>
                    </a:p>
                    <a:p>
                      <a:pPr algn="ctr" fontAlgn="b"/>
                      <a:endParaRPr lang="en-GB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/>
                      </a:endParaRPr>
                    </a:p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Steamed Broccoli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lang="en-GB" sz="11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/>
                          <a:ea typeface="+mn-ea"/>
                          <a:cs typeface="+mn-cs"/>
                        </a:rPr>
                        <a:t>Steamed Carrots</a:t>
                      </a:r>
                    </a:p>
                    <a:p>
                      <a:pPr marL="0" lvl="0" algn="ctr">
                        <a:buNone/>
                      </a:pPr>
                      <a:endParaRPr lang="en-GB" sz="1100" b="0" i="0" u="none" strike="noStrike" kern="1200" dirty="0">
                        <a:solidFill>
                          <a:schemeClr val="tx1"/>
                        </a:solidFill>
                        <a:effectLst/>
                        <a:latin typeface="Century Gothic"/>
                        <a:ea typeface="+mn-ea"/>
                        <a:cs typeface="+mn-cs"/>
                      </a:endParaRPr>
                    </a:p>
                    <a:p>
                      <a:pPr marL="0" lvl="0" algn="ctr">
                        <a:buNone/>
                      </a:pPr>
                      <a:r>
                        <a:rPr lang="en-GB" sz="11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/>
                          <a:ea typeface="+mn-ea"/>
                          <a:cs typeface="+mn-cs"/>
                        </a:rPr>
                        <a:t>Sweetcorn</a:t>
                      </a:r>
                    </a:p>
                    <a:p>
                      <a:pPr marL="0" lvl="0" algn="ctr">
                        <a:buNone/>
                      </a:pPr>
                      <a:endParaRPr lang="en-GB" sz="1100" b="0" i="0" u="none" strike="noStrike" kern="1200" dirty="0">
                        <a:solidFill>
                          <a:schemeClr val="tx1"/>
                        </a:solidFill>
                        <a:effectLst/>
                        <a:latin typeface="Century Gothic"/>
                        <a:ea typeface="+mn-ea"/>
                        <a:cs typeface="+mn-cs"/>
                      </a:endParaRPr>
                    </a:p>
                    <a:p>
                      <a:pPr marL="0" lvl="0" algn="ctr">
                        <a:buNone/>
                      </a:pPr>
                      <a:r>
                        <a:rPr lang="en-GB" sz="11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/>
                          <a:ea typeface="+mn-ea"/>
                          <a:cs typeface="+mn-cs"/>
                        </a:rPr>
                        <a:t>Buttered New Potatoes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lang="en-GB" sz="11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/>
                          <a:ea typeface="+mn-ea"/>
                          <a:cs typeface="+mn-cs"/>
                        </a:rPr>
                        <a:t>French Fries </a:t>
                      </a:r>
                    </a:p>
                    <a:p>
                      <a:pPr marL="0" lvl="0" algn="ctr">
                        <a:buNone/>
                      </a:pPr>
                      <a:endParaRPr lang="en-GB" sz="1100" b="0" i="0" u="none" strike="noStrike" kern="1200" dirty="0">
                        <a:solidFill>
                          <a:schemeClr val="tx1"/>
                        </a:solidFill>
                        <a:effectLst/>
                        <a:latin typeface="Century Gothic"/>
                        <a:ea typeface="+mn-ea"/>
                        <a:cs typeface="+mn-cs"/>
                      </a:endParaRPr>
                    </a:p>
                    <a:p>
                      <a:pPr marL="0" lvl="0" algn="ctr">
                        <a:buNone/>
                      </a:pPr>
                      <a:r>
                        <a:rPr lang="en-GB" sz="11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/>
                          <a:ea typeface="+mn-ea"/>
                          <a:cs typeface="+mn-cs"/>
                        </a:rPr>
                        <a:t>Green Beans </a:t>
                      </a:r>
                    </a:p>
                    <a:p>
                      <a:pPr marL="0" lvl="0" algn="ctr">
                        <a:buNone/>
                      </a:pPr>
                      <a:endParaRPr lang="en-GB" sz="1100" b="0" i="0" u="none" strike="noStrike" kern="1200" dirty="0">
                        <a:solidFill>
                          <a:schemeClr val="tx1"/>
                        </a:solidFill>
                        <a:effectLst/>
                        <a:latin typeface="Century Gothic"/>
                        <a:ea typeface="+mn-ea"/>
                        <a:cs typeface="+mn-cs"/>
                      </a:endParaRPr>
                    </a:p>
                    <a:p>
                      <a:pPr marL="0" lvl="0" algn="ctr">
                        <a:buNone/>
                      </a:pPr>
                      <a:r>
                        <a:rPr lang="en-GB" sz="11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/>
                          <a:ea typeface="+mn-ea"/>
                          <a:cs typeface="+mn-cs"/>
                        </a:rPr>
                        <a:t>Mushy Peas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100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Stir-Fried Greens</a:t>
                      </a:r>
                    </a:p>
                    <a:p>
                      <a:pPr marL="0" marR="0" lvl="0" indent="0" algn="ctr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GB" sz="1100" b="0" i="0" u="none" strike="noStrike" kern="1200" baseline="0" dirty="0">
                        <a:solidFill>
                          <a:schemeClr val="tx1"/>
                        </a:solidFill>
                        <a:effectLst/>
                        <a:latin typeface="Century Gothic"/>
                        <a:ea typeface="+mn-ea"/>
                        <a:cs typeface="+mn-cs"/>
                      </a:endParaRPr>
                    </a:p>
                    <a:p>
                      <a:pPr marL="0" marR="0" lvl="0" indent="0" algn="ctr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100" b="0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Century Gothic"/>
                          <a:ea typeface="+mn-ea"/>
                          <a:cs typeface="+mn-cs"/>
                        </a:rPr>
                        <a:t>Rice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algn="ctr" defTabSz="1007943" rtl="0" eaLnBrk="1" fontAlgn="b" latinLnBrk="0" hangingPunct="1"/>
                      <a:endParaRPr lang="en-GB" sz="900" b="0" i="0" u="none" strike="noStrike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2926571"/>
                  </a:ext>
                </a:extLst>
              </a:tr>
              <a:tr h="739738">
                <a:tc>
                  <a:txBody>
                    <a:bodyPr/>
                    <a:lstStyle/>
                    <a:p>
                      <a:pPr algn="ctr"/>
                      <a:r>
                        <a:rPr lang="en-GB" sz="1400" b="1" i="0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DESSERT</a:t>
                      </a:r>
                    </a:p>
                  </a:txBody>
                  <a:tcPr anchor="ctr"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93C17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/>
                        </a:rPr>
                        <a:t>Fruit Salad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/>
                        </a:rPr>
                        <a:t>Vanilla Rice Pudding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1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/>
                          <a:ea typeface="+mn-ea"/>
                          <a:cs typeface="+mn-cs"/>
                        </a:rPr>
                        <a:t>Fruit Jelly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Mini Sugar Doughnuts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>
                        <a:buNone/>
                      </a:pPr>
                      <a:r>
                        <a:rPr lang="en-GB" sz="11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/>
                          <a:ea typeface="+mn-ea"/>
                          <a:cs typeface="+mn-cs"/>
                        </a:rPr>
                        <a:t>Homemade Cookies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100" b="0" i="0" u="none" strike="noStrike" kern="1200" baseline="0" noProof="0" dirty="0">
                          <a:solidFill>
                            <a:schemeClr val="tx1"/>
                          </a:solidFill>
                          <a:effectLst/>
                          <a:latin typeface="Century Gothic"/>
                        </a:rPr>
                        <a:t>Dark Chocolate Brownie</a:t>
                      </a:r>
                      <a:endParaRPr lang="en-US" sz="1100" dirty="0"/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algn="ctr" defTabSz="1007943" rtl="0" eaLnBrk="1" fontAlgn="b" latinLnBrk="0" hangingPunct="1"/>
                      <a:endParaRPr lang="en-GB" sz="900" b="0" i="0" u="none" strike="noStrike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3138476"/>
                  </a:ext>
                </a:extLst>
              </a:tr>
              <a:tr h="315044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EVERY DAY</a:t>
                      </a:r>
                      <a:endParaRPr lang="en-GB" sz="1400" b="1" i="0" dirty="0">
                        <a:solidFill>
                          <a:srgbClr val="F0F9F4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93C17B"/>
                    </a:solidFill>
                  </a:tcPr>
                </a:tc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A selection of simple and composite salad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A selection of Jacket Potatoes and various toppings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Whole Fruit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77556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154741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E7ED46B-680E-2344-851E-C50BA6D11C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1290687"/>
              </p:ext>
            </p:extLst>
          </p:nvPr>
        </p:nvGraphicFramePr>
        <p:xfrm>
          <a:off x="87463" y="1311122"/>
          <a:ext cx="10463917" cy="6113648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295051">
                  <a:extLst>
                    <a:ext uri="{9D8B030D-6E8A-4147-A177-3AD203B41FA5}">
                      <a16:colId xmlns:a16="http://schemas.microsoft.com/office/drawing/2014/main" val="1872024225"/>
                    </a:ext>
                  </a:extLst>
                </a:gridCol>
                <a:gridCol w="1310229">
                  <a:extLst>
                    <a:ext uri="{9D8B030D-6E8A-4147-A177-3AD203B41FA5}">
                      <a16:colId xmlns:a16="http://schemas.microsoft.com/office/drawing/2014/main" val="1793934144"/>
                    </a:ext>
                  </a:extLst>
                </a:gridCol>
                <a:gridCol w="1200882">
                  <a:extLst>
                    <a:ext uri="{9D8B030D-6E8A-4147-A177-3AD203B41FA5}">
                      <a16:colId xmlns:a16="http://schemas.microsoft.com/office/drawing/2014/main" val="3345603019"/>
                    </a:ext>
                  </a:extLst>
                </a:gridCol>
                <a:gridCol w="1567479">
                  <a:extLst>
                    <a:ext uri="{9D8B030D-6E8A-4147-A177-3AD203B41FA5}">
                      <a16:colId xmlns:a16="http://schemas.microsoft.com/office/drawing/2014/main" val="3054068587"/>
                    </a:ext>
                  </a:extLst>
                </a:gridCol>
                <a:gridCol w="1157123">
                  <a:extLst>
                    <a:ext uri="{9D8B030D-6E8A-4147-A177-3AD203B41FA5}">
                      <a16:colId xmlns:a16="http://schemas.microsoft.com/office/drawing/2014/main" val="730388520"/>
                    </a:ext>
                  </a:extLst>
                </a:gridCol>
                <a:gridCol w="1311051">
                  <a:extLst>
                    <a:ext uri="{9D8B030D-6E8A-4147-A177-3AD203B41FA5}">
                      <a16:colId xmlns:a16="http://schemas.microsoft.com/office/drawing/2014/main" val="108890227"/>
                    </a:ext>
                  </a:extLst>
                </a:gridCol>
                <a:gridCol w="1311051">
                  <a:extLst>
                    <a:ext uri="{9D8B030D-6E8A-4147-A177-3AD203B41FA5}">
                      <a16:colId xmlns:a16="http://schemas.microsoft.com/office/drawing/2014/main" val="2407547648"/>
                    </a:ext>
                  </a:extLst>
                </a:gridCol>
                <a:gridCol w="1311051">
                  <a:extLst>
                    <a:ext uri="{9D8B030D-6E8A-4147-A177-3AD203B41FA5}">
                      <a16:colId xmlns:a16="http://schemas.microsoft.com/office/drawing/2014/main" val="1613099580"/>
                    </a:ext>
                  </a:extLst>
                </a:gridCol>
              </a:tblGrid>
              <a:tr h="563272">
                <a:tc>
                  <a:txBody>
                    <a:bodyPr/>
                    <a:lstStyle/>
                    <a:p>
                      <a:pPr algn="ctr"/>
                      <a:r>
                        <a:rPr lang="en-GB" sz="1400" b="1" u="none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WEEK </a:t>
                      </a:r>
                    </a:p>
                    <a:p>
                      <a:pPr algn="ctr"/>
                      <a:r>
                        <a:rPr lang="en-GB" sz="1400" b="1" i="0" u="none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THREE</a:t>
                      </a:r>
                    </a:p>
                  </a:txBody>
                  <a:tcPr anchor="ctr">
                    <a:solidFill>
                      <a:srgbClr val="465C8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u="none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MONDAY</a:t>
                      </a:r>
                      <a:endParaRPr lang="en-GB" sz="1400" b="1" i="0" u="none" dirty="0">
                        <a:solidFill>
                          <a:srgbClr val="F0F9F4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65C8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u="none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TUESDAY</a:t>
                      </a:r>
                      <a:endParaRPr lang="en-GB" sz="1400" b="1" i="0" u="none" dirty="0">
                        <a:solidFill>
                          <a:srgbClr val="F0F9F4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65C8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u="none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WEDNESDAY</a:t>
                      </a:r>
                      <a:endParaRPr lang="en-GB" sz="1400" b="1" i="0" u="none" dirty="0">
                        <a:solidFill>
                          <a:srgbClr val="F0F9F4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65C8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u="none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THURSDAY</a:t>
                      </a:r>
                      <a:endParaRPr lang="en-GB" sz="1400" b="1" i="0" u="none" dirty="0">
                        <a:solidFill>
                          <a:srgbClr val="F0F9F4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65C8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u="none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FRIDAY</a:t>
                      </a:r>
                      <a:endParaRPr lang="en-GB" sz="1400" b="1" i="0" u="none" dirty="0">
                        <a:solidFill>
                          <a:srgbClr val="F0F9F4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65C8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i="0" u="none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SATURDAY</a:t>
                      </a:r>
                    </a:p>
                  </a:txBody>
                  <a:tcPr anchor="ctr"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65C8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i="0" u="none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SUNDAY</a:t>
                      </a:r>
                    </a:p>
                  </a:txBody>
                  <a:tcPr anchor="ctr"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65C8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9912350"/>
                  </a:ext>
                </a:extLst>
              </a:tr>
              <a:tr h="680871">
                <a:tc>
                  <a:txBody>
                    <a:bodyPr/>
                    <a:lstStyle/>
                    <a:p>
                      <a:pPr algn="ctr"/>
                      <a:r>
                        <a:rPr lang="en-GB" sz="1400" b="1" i="0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SOUP &amp; BREAD</a:t>
                      </a:r>
                    </a:p>
                  </a:txBody>
                  <a:tcPr anchor="ctr"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465C8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Homemade Daily Soup</a:t>
                      </a: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GB" sz="110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Freshly Baked Bread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Homemade Daily Soup</a:t>
                      </a:r>
                    </a:p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Freshly Baked Bread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Homemade Daily Soup</a:t>
                      </a:r>
                    </a:p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Freshly Baked Bread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Homemade Daily Soup</a:t>
                      </a:r>
                    </a:p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Freshly Baked Bread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Homemade Daily Soup</a:t>
                      </a:r>
                    </a:p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Freshly Baked Bread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endParaRPr lang="en-GB" sz="1100" kern="1200" dirty="0">
                        <a:solidFill>
                          <a:srgbClr val="FF0000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 rowSpan="6"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Light Lunch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2496031"/>
                  </a:ext>
                </a:extLst>
              </a:tr>
              <a:tr h="994505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MAIN EVENT</a:t>
                      </a:r>
                      <a:endParaRPr lang="en-GB" sz="1400" b="1" i="0" dirty="0">
                        <a:solidFill>
                          <a:srgbClr val="F0F9F4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465C8B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100" dirty="0">
                          <a:latin typeface="Century Gothic" panose="020B0502020202020204" pitchFamily="34" charset="0"/>
                        </a:rPr>
                        <a:t>Vegetable Tikka Masala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Classic Beef Lasagne</a:t>
                      </a:r>
                      <a:endParaRPr lang="en-GB" sz="1100" dirty="0"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algn="ctr" defTabSz="1007943" rtl="0" eaLnBrk="1" fontAlgn="ctr" latinLnBrk="0" hangingPunct="1"/>
                      <a:endParaRPr lang="en-GB" sz="110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algn="ctr" defTabSz="1007943" rtl="0" eaLnBrk="1" fontAlgn="ctr" latinLnBrk="0" hangingPunct="1"/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Chicken Arrabbiata</a:t>
                      </a:r>
                    </a:p>
                    <a:p>
                      <a:pPr marL="0" algn="ctr" defTabSz="1007943" rtl="0" eaLnBrk="1" fontAlgn="ctr" latinLnBrk="0" hangingPunct="1"/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or</a:t>
                      </a:r>
                    </a:p>
                    <a:p>
                      <a:pPr marL="0" algn="ctr" defTabSz="1007943" rtl="0" eaLnBrk="1" fontAlgn="ctr" latinLnBrk="0" hangingPunct="1"/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Classic Macaroni Cheese</a:t>
                      </a:r>
                    </a:p>
                    <a:p>
                      <a:pPr marL="0" algn="ctr" defTabSz="1007943" rtl="0" eaLnBrk="1" fontAlgn="ctr" latinLnBrk="0" hangingPunct="1"/>
                      <a:endParaRPr lang="en-GB" sz="110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algn="ctr" defTabSz="1007943" rtl="0" eaLnBrk="1" fontAlgn="ctr" latinLnBrk="0" hangingPunct="1"/>
                      <a:endParaRPr lang="en-GB" sz="110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>
                          <a:latin typeface="Century Gothic" panose="020B0502020202020204" pitchFamily="34" charset="0"/>
                        </a:rPr>
                        <a:t>Mild Beef Chilli Con Carne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 Breaded Cod </a:t>
                      </a:r>
                      <a:endParaRPr lang="en-US" sz="1100" dirty="0">
                        <a:latin typeface="Century Gothic" panose="020B0502020202020204" pitchFamily="34" charset="0"/>
                      </a:endParaRPr>
                    </a:p>
                    <a:p>
                      <a:pPr lvl="0" algn="ctr">
                        <a:buNone/>
                      </a:pP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Tartar Sauce</a:t>
                      </a:r>
                      <a:endParaRPr lang="en-GB" sz="1100" dirty="0"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>
                          <a:latin typeface="Century Gothic" panose="020B0502020202020204" pitchFamily="34" charset="0"/>
                        </a:rPr>
                        <a:t>Hot Dog with Tortilla</a:t>
                      </a:r>
                    </a:p>
                    <a:p>
                      <a:pPr algn="ctr"/>
                      <a:r>
                        <a:rPr lang="en-GB" sz="1100" dirty="0">
                          <a:latin typeface="Century Gothic" panose="020B0502020202020204" pitchFamily="34" charset="0"/>
                        </a:rPr>
                        <a:t>and Salsa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GB" sz="9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8424781"/>
                  </a:ext>
                </a:extLst>
              </a:tr>
              <a:tr h="828754">
                <a:tc>
                  <a:txBody>
                    <a:bodyPr/>
                    <a:lstStyle/>
                    <a:p>
                      <a:pPr algn="ctr"/>
                      <a:r>
                        <a:rPr lang="en-GB" sz="1400" b="1" i="0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PLANT BASED</a:t>
                      </a:r>
                    </a:p>
                  </a:txBody>
                  <a:tcPr anchor="ctr"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465C8B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dirty="0">
                          <a:latin typeface="Century Gothic" panose="020B0502020202020204" pitchFamily="34" charset="0"/>
                        </a:rPr>
                        <a:t>Chickpea and Spinach Korma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Classic Vegetable Lasagna</a:t>
                      </a:r>
                      <a:endParaRPr lang="en-US" sz="1100" dirty="0"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defTabSz="914400">
                        <a:tabLst/>
                        <a:defRPr/>
                      </a:pPr>
                      <a:endParaRPr lang="en-US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>
                          <a:latin typeface="Century Gothic" panose="020B0502020202020204" pitchFamily="34" charset="0"/>
                        </a:rPr>
                        <a:t>Vegan</a:t>
                      </a:r>
                      <a:r>
                        <a:rPr lang="en-GB" sz="1100" baseline="0" dirty="0">
                          <a:latin typeface="Century Gothic" panose="020B0502020202020204" pitchFamily="34" charset="0"/>
                        </a:rPr>
                        <a:t> Chilli Con Carne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Vegetarian </a:t>
                      </a:r>
                    </a:p>
                    <a:p>
                      <a:pPr lvl="0" algn="ctr">
                        <a:buNone/>
                      </a:pP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Pasta Bake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>
                          <a:latin typeface="Century Gothic" panose="020B0502020202020204" pitchFamily="34" charset="0"/>
                        </a:rPr>
                        <a:t>Vegan Hot Dog with</a:t>
                      </a:r>
                    </a:p>
                    <a:p>
                      <a:pPr algn="ctr"/>
                      <a:r>
                        <a:rPr lang="en-GB" sz="1100" dirty="0">
                          <a:latin typeface="Century Gothic" panose="020B0502020202020204" pitchFamily="34" charset="0"/>
                        </a:rPr>
                        <a:t>Tortilla and Salsa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GB" sz="9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2811877"/>
                  </a:ext>
                </a:extLst>
              </a:tr>
              <a:tr h="994505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SIDES</a:t>
                      </a:r>
                      <a:endParaRPr lang="en-GB" sz="1400" b="1" i="0" dirty="0">
                        <a:solidFill>
                          <a:srgbClr val="F0F9F4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465C8B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100" dirty="0">
                          <a:latin typeface="Century Gothic" panose="020B0502020202020204" pitchFamily="34" charset="0"/>
                        </a:rPr>
                        <a:t>Scented Rice</a:t>
                      </a:r>
                    </a:p>
                    <a:p>
                      <a:pPr lvl="0" algn="ctr">
                        <a:buNone/>
                      </a:pPr>
                      <a:endParaRPr lang="en-GB" sz="1100" dirty="0">
                        <a:latin typeface="Century Gothic" panose="020B0502020202020204" pitchFamily="34" charset="0"/>
                      </a:endParaRPr>
                    </a:p>
                    <a:p>
                      <a:pPr lvl="0" algn="ctr">
                        <a:buNone/>
                      </a:pPr>
                      <a:r>
                        <a:rPr lang="en-GB" sz="1100" dirty="0">
                          <a:latin typeface="Century Gothic" panose="020B0502020202020204" pitchFamily="34" charset="0"/>
                        </a:rPr>
                        <a:t>Sweetcorn</a:t>
                      </a:r>
                    </a:p>
                    <a:p>
                      <a:pPr lvl="0" algn="ctr">
                        <a:buNone/>
                      </a:pPr>
                      <a:endParaRPr lang="en-GB" sz="1100" dirty="0">
                        <a:latin typeface="Century Gothic" panose="020B0502020202020204" pitchFamily="34" charset="0"/>
                      </a:endParaRPr>
                    </a:p>
                    <a:p>
                      <a:pPr lvl="0" algn="ctr">
                        <a:buNone/>
                      </a:pPr>
                      <a:r>
                        <a:rPr lang="en-GB" sz="1100" dirty="0">
                          <a:latin typeface="Century Gothic" panose="020B0502020202020204" pitchFamily="34" charset="0"/>
                        </a:rPr>
                        <a:t>Poppadom's</a:t>
                      </a:r>
                    </a:p>
                    <a:p>
                      <a:pPr lvl="0" algn="ctr">
                        <a:buNone/>
                      </a:pPr>
                      <a:endParaRPr lang="en-GB" sz="1100" dirty="0">
                        <a:latin typeface="Century Gothic" panose="020B0502020202020204" pitchFamily="34" charset="0"/>
                      </a:endParaRPr>
                    </a:p>
                    <a:p>
                      <a:pPr lvl="0" algn="ctr">
                        <a:buNone/>
                      </a:pPr>
                      <a:r>
                        <a:rPr lang="en-GB" sz="1100" dirty="0">
                          <a:latin typeface="Century Gothic" panose="020B0502020202020204" pitchFamily="34" charset="0"/>
                        </a:rPr>
                        <a:t>Mango Chutney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Steamed New Potatoes </a:t>
                      </a:r>
                    </a:p>
                    <a:p>
                      <a:pPr lvl="0" algn="ctr">
                        <a:buNone/>
                      </a:pPr>
                      <a:endParaRPr lang="en-GB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lvl="0" algn="ctr">
                        <a:buNone/>
                      </a:pP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Peas</a:t>
                      </a:r>
                    </a:p>
                    <a:p>
                      <a:pPr lvl="0" algn="ctr">
                        <a:buNone/>
                      </a:pPr>
                      <a:endParaRPr lang="en-GB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lvl="0" algn="ctr">
                        <a:buNone/>
                      </a:pP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French Whole Beans</a:t>
                      </a:r>
                      <a:endParaRPr lang="en-GB" sz="1100" dirty="0"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Garlic Bread</a:t>
                      </a:r>
                      <a:endParaRPr lang="en-US" sz="1100" dirty="0">
                        <a:latin typeface="Century Gothic" panose="020B0502020202020204" pitchFamily="34" charset="0"/>
                      </a:endParaRPr>
                    </a:p>
                    <a:p>
                      <a:pPr lvl="0" algn="ctr">
                        <a:buNone/>
                      </a:pPr>
                      <a:endParaRPr lang="en-GB" sz="1100" dirty="0">
                        <a:latin typeface="Century Gothic" panose="020B0502020202020204" pitchFamily="34" charset="0"/>
                      </a:endParaRPr>
                    </a:p>
                    <a:p>
                      <a:pPr lvl="0" algn="ctr">
                        <a:buNone/>
                      </a:pPr>
                      <a:endParaRPr lang="en-GB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lvl="0" algn="ctr">
                        <a:buNone/>
                      </a:pP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Roasted Carrots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100" dirty="0">
                          <a:latin typeface="Century Gothic" panose="020B0502020202020204" pitchFamily="34" charset="0"/>
                        </a:rPr>
                        <a:t>Scented Rice</a:t>
                      </a:r>
                    </a:p>
                    <a:p>
                      <a:pPr lvl="0" algn="ctr">
                        <a:buNone/>
                      </a:pPr>
                      <a:endParaRPr lang="en-GB" sz="1100" dirty="0">
                        <a:latin typeface="Century Gothic" panose="020B0502020202020204" pitchFamily="34" charset="0"/>
                      </a:endParaRPr>
                    </a:p>
                    <a:p>
                      <a:pPr lvl="0" algn="ctr">
                        <a:buNone/>
                      </a:pPr>
                      <a:r>
                        <a:rPr lang="en-GB" sz="1100" dirty="0">
                          <a:latin typeface="Century Gothic" panose="020B0502020202020204" pitchFamily="34" charset="0"/>
                        </a:rPr>
                        <a:t>Steamed Broccoli</a:t>
                      </a:r>
                    </a:p>
                    <a:p>
                      <a:pPr lvl="0" algn="ctr">
                        <a:buNone/>
                      </a:pPr>
                      <a:endParaRPr lang="en-GB" sz="1100" dirty="0">
                        <a:latin typeface="Century Gothic" panose="020B0502020202020204" pitchFamily="34" charset="0"/>
                      </a:endParaRPr>
                    </a:p>
                    <a:p>
                      <a:pPr lvl="0" algn="ctr">
                        <a:buNone/>
                      </a:pPr>
                      <a:r>
                        <a:rPr lang="en-GB" sz="1100" dirty="0">
                          <a:latin typeface="Century Gothic" panose="020B0502020202020204" pitchFamily="34" charset="0"/>
                        </a:rPr>
                        <a:t>Cheddar Cheese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Chunky Chip Shop Chips</a:t>
                      </a:r>
                      <a:endParaRPr lang="en-US" sz="1100" dirty="0">
                        <a:latin typeface="Century Gothic" panose="020B0502020202020204" pitchFamily="34" charset="0"/>
                      </a:endParaRPr>
                    </a:p>
                    <a:p>
                      <a:pPr lvl="0" algn="ctr">
                        <a:buNone/>
                      </a:pPr>
                      <a:endParaRPr lang="en-GB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lvl="0" algn="ctr">
                        <a:buNone/>
                      </a:pP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Buttered Carrots</a:t>
                      </a:r>
                      <a:endParaRPr lang="en-GB" sz="1100" dirty="0">
                        <a:latin typeface="Century Gothic" panose="020B0502020202020204" pitchFamily="34" charset="0"/>
                      </a:endParaRPr>
                    </a:p>
                    <a:p>
                      <a:pPr lvl="0" algn="ctr">
                        <a:buNone/>
                      </a:pPr>
                      <a:endParaRPr lang="en-GB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lvl="0" algn="ctr">
                        <a:buNone/>
                      </a:pP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Mushy Peas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Sweet Potato Wedges</a:t>
                      </a:r>
                    </a:p>
                    <a:p>
                      <a:pPr marL="0" marR="0" lvl="0" indent="0" algn="ctr" defTabSz="1007943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1007943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Mixed Vegetables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GB" sz="9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2926571"/>
                  </a:ext>
                </a:extLst>
              </a:tr>
              <a:tr h="1127775">
                <a:tc>
                  <a:txBody>
                    <a:bodyPr/>
                    <a:lstStyle/>
                    <a:p>
                      <a:pPr algn="ctr"/>
                      <a:r>
                        <a:rPr lang="en-GB" sz="1400" b="1" i="0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DESSERT</a:t>
                      </a:r>
                    </a:p>
                  </a:txBody>
                  <a:tcPr anchor="ctr"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465C8B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b="0" i="0" u="none" strike="noStrike" kern="1200" noProof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Fresh Fruit Salad</a:t>
                      </a:r>
                      <a:endParaRPr lang="en-GB" sz="1100" b="0" i="0" u="none" strike="noStrike" kern="1200" noProof="0" dirty="0">
                        <a:solidFill>
                          <a:srgbClr val="00000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100" b="0" i="0" u="none" strike="noStrike" noProof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Warm Chocolate Sponge with Vanilla Cream</a:t>
                      </a:r>
                      <a:endParaRPr lang="en-GB" sz="11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1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Chocolate Chip Cookies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GB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lvl="0" algn="ctr">
                        <a:buNone/>
                      </a:pPr>
                      <a:r>
                        <a:rPr lang="en-GB" sz="11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Apple and Cinnamon Crumble</a:t>
                      </a:r>
                    </a:p>
                    <a:p>
                      <a:pPr lvl="0" algn="ctr">
                        <a:buNone/>
                      </a:pPr>
                      <a:endParaRPr lang="en-GB" sz="11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lvl="0" algn="ctr">
                        <a:buNone/>
                      </a:pPr>
                      <a:r>
                        <a:rPr lang="en-GB" sz="11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Custard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Lemon Sponge Cake with Custard</a:t>
                      </a:r>
                      <a:endParaRPr lang="en-US" sz="1100" dirty="0"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Flapjack</a:t>
                      </a:r>
                      <a:endParaRPr lang="en-GB" sz="11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9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8844994"/>
                  </a:ext>
                </a:extLst>
              </a:tr>
              <a:tr h="587662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EVERY DAY</a:t>
                      </a:r>
                      <a:endParaRPr lang="en-GB" sz="1400" b="1" i="0" dirty="0">
                        <a:solidFill>
                          <a:srgbClr val="F0F9F4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465C8B"/>
                    </a:solidFill>
                  </a:tcPr>
                </a:tc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A selection of simple and composite salad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A selection of Jacket Potatoes and various toppings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Whole Fruit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77556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621430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E60A952C-3BE0-7635-F3C2-02C31FA997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5942750"/>
              </p:ext>
            </p:extLst>
          </p:nvPr>
        </p:nvGraphicFramePr>
        <p:xfrm>
          <a:off x="298585" y="1619732"/>
          <a:ext cx="10086385" cy="57614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665735">
                  <a:extLst>
                    <a:ext uri="{9D8B030D-6E8A-4147-A177-3AD203B41FA5}">
                      <a16:colId xmlns:a16="http://schemas.microsoft.com/office/drawing/2014/main" val="1872024225"/>
                    </a:ext>
                  </a:extLst>
                </a:gridCol>
                <a:gridCol w="1685255">
                  <a:extLst>
                    <a:ext uri="{9D8B030D-6E8A-4147-A177-3AD203B41FA5}">
                      <a16:colId xmlns:a16="http://schemas.microsoft.com/office/drawing/2014/main" val="1793934144"/>
                    </a:ext>
                  </a:extLst>
                </a:gridCol>
                <a:gridCol w="1544611">
                  <a:extLst>
                    <a:ext uri="{9D8B030D-6E8A-4147-A177-3AD203B41FA5}">
                      <a16:colId xmlns:a16="http://schemas.microsoft.com/office/drawing/2014/main" val="3345603019"/>
                    </a:ext>
                  </a:extLst>
                </a:gridCol>
                <a:gridCol w="1818154">
                  <a:extLst>
                    <a:ext uri="{9D8B030D-6E8A-4147-A177-3AD203B41FA5}">
                      <a16:colId xmlns:a16="http://schemas.microsoft.com/office/drawing/2014/main" val="3054068587"/>
                    </a:ext>
                  </a:extLst>
                </a:gridCol>
                <a:gridCol w="1686315">
                  <a:extLst>
                    <a:ext uri="{9D8B030D-6E8A-4147-A177-3AD203B41FA5}">
                      <a16:colId xmlns:a16="http://schemas.microsoft.com/office/drawing/2014/main" val="730388520"/>
                    </a:ext>
                  </a:extLst>
                </a:gridCol>
                <a:gridCol w="1686315">
                  <a:extLst>
                    <a:ext uri="{9D8B030D-6E8A-4147-A177-3AD203B41FA5}">
                      <a16:colId xmlns:a16="http://schemas.microsoft.com/office/drawing/2014/main" val="108890227"/>
                    </a:ext>
                  </a:extLst>
                </a:gridCol>
              </a:tblGrid>
              <a:tr h="1111637">
                <a:tc>
                  <a:txBody>
                    <a:bodyPr/>
                    <a:lstStyle/>
                    <a:p>
                      <a:pPr algn="ctr"/>
                      <a:r>
                        <a:rPr lang="en-GB" sz="1400" b="1" i="0" u="none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PRE PREP TEA</a:t>
                      </a:r>
                    </a:p>
                  </a:txBody>
                  <a:tcPr anchor="ctr">
                    <a:solidFill>
                      <a:srgbClr val="70879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u="none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MONDAY</a:t>
                      </a:r>
                      <a:endParaRPr lang="en-GB" sz="1400" b="1" i="0" u="none" dirty="0">
                        <a:solidFill>
                          <a:srgbClr val="F0F9F4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879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u="none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TUESDAY</a:t>
                      </a:r>
                      <a:endParaRPr lang="en-GB" sz="1400" b="1" i="0" u="none" dirty="0">
                        <a:solidFill>
                          <a:srgbClr val="F0F9F4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879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u="none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WEDNESDAY</a:t>
                      </a:r>
                      <a:endParaRPr lang="en-GB" sz="1400" b="1" i="0" u="none" dirty="0">
                        <a:solidFill>
                          <a:srgbClr val="F0F9F4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879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u="none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THURSDAY</a:t>
                      </a:r>
                      <a:endParaRPr lang="en-GB" sz="1400" b="1" i="0" u="none" dirty="0">
                        <a:solidFill>
                          <a:srgbClr val="F0F9F4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879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u="none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FRIDAY</a:t>
                      </a:r>
                      <a:endParaRPr lang="en-GB" sz="1400" b="1" i="0" u="none" dirty="0">
                        <a:solidFill>
                          <a:srgbClr val="F0F9F4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879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9912350"/>
                  </a:ext>
                </a:extLst>
              </a:tr>
              <a:tr h="1152536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708791"/>
                          </a:solidFill>
                          <a:latin typeface="Century Gothic" panose="020B0502020202020204" pitchFamily="34" charset="0"/>
                        </a:rPr>
                        <a:t>WEEK ONE</a:t>
                      </a:r>
                      <a:endParaRPr lang="en-GB" sz="1400" b="1" i="0" dirty="0">
                        <a:solidFill>
                          <a:srgbClr val="70879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7DC2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/>
                          <a:ea typeface="+mn-ea"/>
                          <a:cs typeface="+mn-cs"/>
                        </a:rPr>
                        <a:t>Tuna</a:t>
                      </a:r>
                      <a:r>
                        <a:rPr kumimoji="0" lang="en-GB" sz="11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/>
                          <a:ea typeface="+mn-ea"/>
                          <a:cs typeface="+mn-cs"/>
                        </a:rPr>
                        <a:t> and Sweetcorn Wrap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Selection of Sandwiches, Popcorn and Crudité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Stuffed Jacket Baked Potato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Cheese, Ham and Cucumber Wrap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Baked Beans or Spaghetti on Toast </a:t>
                      </a:r>
                    </a:p>
                    <a:p>
                      <a:pPr marL="0" algn="ctr" defTabSz="1007943" rtl="0" eaLnBrk="1" latinLnBrk="0" hangingPunct="1"/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8912788"/>
                  </a:ext>
                </a:extLst>
              </a:tr>
              <a:tr h="1258216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WEEK TWO</a:t>
                      </a:r>
                      <a:endParaRPr lang="en-GB" sz="1400" b="1" i="0" dirty="0">
                        <a:solidFill>
                          <a:srgbClr val="F0F9F4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93C17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endParaRPr kumimoji="0" lang="en-GB" altLang="en-US" sz="11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algn="ctr" defTabSz="1007943" rtl="0" eaLnBrk="1" latinLnBrk="0" hangingPunct="1"/>
                      <a:r>
                        <a:rPr kumimoji="0" lang="en-GB" altLang="en-US" sz="11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Cheese and Tomato Pizza Slice</a:t>
                      </a:r>
                    </a:p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10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Nut Free Pesto Pasta with Roasted Vegetables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Selection of Sandwiches, Rice Crackers and Crudité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Tuna </a:t>
                      </a:r>
                      <a:r>
                        <a:rPr kumimoji="0" lang="en-GB" sz="11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and Sweetcorn Pasta Salad</a:t>
                      </a:r>
                      <a:endParaRPr kumimoji="0" lang="en-GB" sz="11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1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Baked Beans or Spaghetti on Toast </a:t>
                      </a:r>
                    </a:p>
                    <a:p>
                      <a:pPr marL="0" algn="ctr" defTabSz="1007943" rtl="0" eaLnBrk="1" latinLnBrk="0" hangingPunct="1"/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1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2811877"/>
                  </a:ext>
                </a:extLst>
              </a:tr>
              <a:tr h="1258216">
                <a:tc>
                  <a:txBody>
                    <a:bodyPr/>
                    <a:lstStyle/>
                    <a:p>
                      <a:pPr algn="ctr"/>
                      <a:r>
                        <a:rPr lang="en-GB" sz="1400" b="1" i="0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WEEK THREE</a:t>
                      </a:r>
                    </a:p>
                  </a:txBody>
                  <a:tcPr anchor="ctr"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465C8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Wholemeal Tomato Pasta with Chicken</a:t>
                      </a:r>
                    </a:p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1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Selection of Sandwiches, Crisps and Crudité</a:t>
                      </a:r>
                    </a:p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1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Tomato Soup</a:t>
                      </a:r>
                    </a:p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&amp; </a:t>
                      </a:r>
                    </a:p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Wholemeal Bread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Cream Cheese Bagel with Cucumber Sticks</a:t>
                      </a:r>
                    </a:p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1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Baked Beans or Spaghetti on Toast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4598744"/>
                  </a:ext>
                </a:extLst>
              </a:tr>
              <a:tr h="980855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EVERY DAY</a:t>
                      </a:r>
                      <a:endParaRPr lang="en-GB" sz="1400" b="1" i="0" dirty="0">
                        <a:solidFill>
                          <a:srgbClr val="F0F9F4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708791"/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 Selection of Salads, Whole Fruits and Sweet Treat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77556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785680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B885CB8C-E353-A07A-7AD9-B75F263FD1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2290149"/>
              </p:ext>
            </p:extLst>
          </p:nvPr>
        </p:nvGraphicFramePr>
        <p:xfrm>
          <a:off x="177800" y="1565107"/>
          <a:ext cx="10325099" cy="5693083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277870">
                  <a:extLst>
                    <a:ext uri="{9D8B030D-6E8A-4147-A177-3AD203B41FA5}">
                      <a16:colId xmlns:a16="http://schemas.microsoft.com/office/drawing/2014/main" val="1872024225"/>
                    </a:ext>
                  </a:extLst>
                </a:gridCol>
                <a:gridCol w="1292845">
                  <a:extLst>
                    <a:ext uri="{9D8B030D-6E8A-4147-A177-3AD203B41FA5}">
                      <a16:colId xmlns:a16="http://schemas.microsoft.com/office/drawing/2014/main" val="1793934144"/>
                    </a:ext>
                  </a:extLst>
                </a:gridCol>
                <a:gridCol w="1184951">
                  <a:extLst>
                    <a:ext uri="{9D8B030D-6E8A-4147-A177-3AD203B41FA5}">
                      <a16:colId xmlns:a16="http://schemas.microsoft.com/office/drawing/2014/main" val="3345603019"/>
                    </a:ext>
                  </a:extLst>
                </a:gridCol>
                <a:gridCol w="1276986">
                  <a:extLst>
                    <a:ext uri="{9D8B030D-6E8A-4147-A177-3AD203B41FA5}">
                      <a16:colId xmlns:a16="http://schemas.microsoft.com/office/drawing/2014/main" val="3054068587"/>
                    </a:ext>
                  </a:extLst>
                </a:gridCol>
                <a:gridCol w="1411473">
                  <a:extLst>
                    <a:ext uri="{9D8B030D-6E8A-4147-A177-3AD203B41FA5}">
                      <a16:colId xmlns:a16="http://schemas.microsoft.com/office/drawing/2014/main" val="730388520"/>
                    </a:ext>
                  </a:extLst>
                </a:gridCol>
                <a:gridCol w="1293658">
                  <a:extLst>
                    <a:ext uri="{9D8B030D-6E8A-4147-A177-3AD203B41FA5}">
                      <a16:colId xmlns:a16="http://schemas.microsoft.com/office/drawing/2014/main" val="108890227"/>
                    </a:ext>
                  </a:extLst>
                </a:gridCol>
                <a:gridCol w="1293658">
                  <a:extLst>
                    <a:ext uri="{9D8B030D-6E8A-4147-A177-3AD203B41FA5}">
                      <a16:colId xmlns:a16="http://schemas.microsoft.com/office/drawing/2014/main" val="3983244218"/>
                    </a:ext>
                  </a:extLst>
                </a:gridCol>
                <a:gridCol w="1293658">
                  <a:extLst>
                    <a:ext uri="{9D8B030D-6E8A-4147-A177-3AD203B41FA5}">
                      <a16:colId xmlns:a16="http://schemas.microsoft.com/office/drawing/2014/main" val="2948517064"/>
                    </a:ext>
                  </a:extLst>
                </a:gridCol>
              </a:tblGrid>
              <a:tr h="505897">
                <a:tc>
                  <a:txBody>
                    <a:bodyPr/>
                    <a:lstStyle/>
                    <a:p>
                      <a:pPr algn="ctr"/>
                      <a:r>
                        <a:rPr lang="en-GB" sz="1400" b="1" u="none" dirty="0">
                          <a:solidFill>
                            <a:srgbClr val="708791"/>
                          </a:solidFill>
                          <a:latin typeface="Century Gothic" panose="020B0502020202020204" pitchFamily="34" charset="0"/>
                        </a:rPr>
                        <a:t>WEEK </a:t>
                      </a:r>
                    </a:p>
                    <a:p>
                      <a:pPr algn="ctr"/>
                      <a:r>
                        <a:rPr lang="en-GB" sz="1400" b="1" i="0" u="none" dirty="0">
                          <a:solidFill>
                            <a:srgbClr val="708791"/>
                          </a:solidFill>
                          <a:latin typeface="Century Gothic" panose="020B0502020202020204" pitchFamily="34" charset="0"/>
                        </a:rPr>
                        <a:t>ONE</a:t>
                      </a:r>
                    </a:p>
                  </a:txBody>
                  <a:tcPr anchor="ctr">
                    <a:solidFill>
                      <a:srgbClr val="F7DC2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u="none" dirty="0">
                          <a:solidFill>
                            <a:srgbClr val="708791"/>
                          </a:solidFill>
                          <a:latin typeface="Century Gothic" panose="020B0502020202020204" pitchFamily="34" charset="0"/>
                        </a:rPr>
                        <a:t>MONDAY</a:t>
                      </a:r>
                      <a:endParaRPr lang="en-GB" sz="1400" b="1" i="0" u="none" dirty="0">
                        <a:solidFill>
                          <a:srgbClr val="70879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C2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u="none" dirty="0">
                          <a:solidFill>
                            <a:srgbClr val="708791"/>
                          </a:solidFill>
                          <a:latin typeface="Century Gothic" panose="020B0502020202020204" pitchFamily="34" charset="0"/>
                        </a:rPr>
                        <a:t>TUESDAY</a:t>
                      </a:r>
                      <a:endParaRPr lang="en-GB" sz="1400" b="1" i="0" u="none" dirty="0">
                        <a:solidFill>
                          <a:srgbClr val="70879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C2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u="none" dirty="0">
                          <a:solidFill>
                            <a:srgbClr val="708791"/>
                          </a:solidFill>
                          <a:latin typeface="Century Gothic" panose="020B0502020202020204" pitchFamily="34" charset="0"/>
                        </a:rPr>
                        <a:t>WEDNESDAY</a:t>
                      </a:r>
                      <a:endParaRPr lang="en-GB" sz="1400" b="1" i="0" u="none" dirty="0">
                        <a:solidFill>
                          <a:srgbClr val="70879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C2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u="none" dirty="0">
                          <a:solidFill>
                            <a:srgbClr val="708791"/>
                          </a:solidFill>
                          <a:latin typeface="Century Gothic" panose="020B0502020202020204" pitchFamily="34" charset="0"/>
                        </a:rPr>
                        <a:t>THURSDAY</a:t>
                      </a:r>
                      <a:endParaRPr lang="en-GB" sz="1400" b="1" i="0" u="none" dirty="0">
                        <a:solidFill>
                          <a:srgbClr val="70879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C2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u="none" dirty="0">
                          <a:solidFill>
                            <a:srgbClr val="708791"/>
                          </a:solidFill>
                          <a:latin typeface="Century Gothic" panose="020B0502020202020204" pitchFamily="34" charset="0"/>
                        </a:rPr>
                        <a:t>FRIDAY</a:t>
                      </a:r>
                      <a:endParaRPr lang="en-GB" sz="1400" b="1" i="0" u="none" dirty="0">
                        <a:solidFill>
                          <a:srgbClr val="70879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C2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u="none" dirty="0">
                          <a:solidFill>
                            <a:srgbClr val="708791"/>
                          </a:solidFill>
                          <a:latin typeface="Century Gothic" panose="020B0502020202020204" pitchFamily="34" charset="0"/>
                        </a:rPr>
                        <a:t>SATURDAY</a:t>
                      </a:r>
                      <a:endParaRPr lang="en-GB" sz="1400" b="1" i="0" u="none" dirty="0">
                        <a:solidFill>
                          <a:srgbClr val="70879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C2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u="none" dirty="0">
                          <a:solidFill>
                            <a:srgbClr val="708791"/>
                          </a:solidFill>
                          <a:latin typeface="Century Gothic" panose="020B0502020202020204" pitchFamily="34" charset="0"/>
                        </a:rPr>
                        <a:t>SUNDAY</a:t>
                      </a:r>
                      <a:endParaRPr lang="en-GB" sz="1400" b="1" i="0" u="none" dirty="0">
                        <a:solidFill>
                          <a:srgbClr val="70879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C2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9912350"/>
                  </a:ext>
                </a:extLst>
              </a:tr>
              <a:tr h="1249862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708791"/>
                          </a:solidFill>
                          <a:latin typeface="Century Gothic" panose="020B0502020202020204" pitchFamily="34" charset="0"/>
                        </a:rPr>
                        <a:t>MAIN EVENT</a:t>
                      </a:r>
                      <a:endParaRPr lang="en-GB" sz="1400" b="1" i="0" dirty="0">
                        <a:solidFill>
                          <a:srgbClr val="70879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7DC2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Roasted BBQ Chicken </a:t>
                      </a:r>
                      <a:endParaRPr lang="en-US" sz="1100" dirty="0"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Thighs</a:t>
                      </a: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GB" sz="110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Mexican Pork Quesadillas </a:t>
                      </a: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GB" sz="110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100" dirty="0"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Creamy Chicken and Paprika Stroganoff</a:t>
                      </a:r>
                    </a:p>
                  </a:txBody>
                  <a:tcPr marT="91440" marB="9144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1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Beef Meatballs in a Tomato Sauce</a:t>
                      </a:r>
                      <a:endParaRPr lang="en-GB" sz="1100" dirty="0"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</a:pPr>
                      <a:endParaRPr lang="en-GB" sz="1100" dirty="0"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T="91440" marB="9144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Special Egg Fried Rice with Pork and Soy Sauce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Honey Roast Chicken Thighs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Roast Pork</a:t>
                      </a: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&amp;</a:t>
                      </a: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Gravy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8424781"/>
                  </a:ext>
                </a:extLst>
              </a:tr>
              <a:tr h="1406095">
                <a:tc>
                  <a:txBody>
                    <a:bodyPr/>
                    <a:lstStyle/>
                    <a:p>
                      <a:pPr algn="ctr"/>
                      <a:r>
                        <a:rPr lang="en-GB" sz="1300" b="1" i="0" dirty="0">
                          <a:solidFill>
                            <a:srgbClr val="708791"/>
                          </a:solidFill>
                          <a:latin typeface="Century Gothic" panose="020B0502020202020204" pitchFamily="34" charset="0"/>
                        </a:rPr>
                        <a:t>VEGETARIAN</a:t>
                      </a:r>
                    </a:p>
                  </a:txBody>
                  <a:tcPr anchor="ctr"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7DC2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Roasted BBQ </a:t>
                      </a:r>
                      <a:endParaRPr lang="en-US" sz="1100" dirty="0"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Root Vegetables</a:t>
                      </a: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GB" sz="110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Mexican</a:t>
                      </a:r>
                    </a:p>
                    <a:p>
                      <a:pPr marL="0" marR="0" lvl="0" indent="0" algn="ctr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Vegetable</a:t>
                      </a: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 Quesadillas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100" dirty="0"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Creamy Vegetable Stroganoff</a:t>
                      </a:r>
                    </a:p>
                    <a:p>
                      <a:pPr algn="ctr">
                        <a:lnSpc>
                          <a:spcPct val="107000"/>
                        </a:lnSpc>
                      </a:pPr>
                      <a:endParaRPr lang="en-GB" sz="1100" dirty="0"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T="91440" marB="9144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1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Quorn Meatballs in a Tomato Sauce</a:t>
                      </a:r>
                      <a:endParaRPr lang="en-GB" sz="1100" dirty="0"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T="91440" marB="9144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Special Egg Fried Rice with Vegetables and Soy Sauce </a:t>
                      </a:r>
                    </a:p>
                    <a:p>
                      <a:pPr marL="0" marR="0" lvl="0" indent="0" algn="ctr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GB" sz="110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Vegetable Cottage Pie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Mushroom and Red Onion Quiche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6187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2811877"/>
                  </a:ext>
                </a:extLst>
              </a:tr>
              <a:tr h="1406095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708791"/>
                          </a:solidFill>
                          <a:latin typeface="Century Gothic" panose="020B0502020202020204" pitchFamily="34" charset="0"/>
                        </a:rPr>
                        <a:t>SIDES</a:t>
                      </a:r>
                      <a:endParaRPr lang="en-GB" sz="1400" b="1" i="0" dirty="0">
                        <a:solidFill>
                          <a:srgbClr val="70879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7DC2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b="0" i="0" u="none" strike="noStrike" kern="1200" noProof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Potato Wedges</a:t>
                      </a:r>
                      <a:endParaRPr lang="en-US" sz="1100" b="0" i="0" u="none" strike="noStrike" kern="1200" noProof="0" dirty="0">
                        <a:solidFill>
                          <a:srgbClr val="00000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1100" b="0" i="0" u="none" strike="noStrike" kern="1200" noProof="0" dirty="0">
                        <a:solidFill>
                          <a:srgbClr val="00000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b="0" i="0" u="none" strike="noStrike" kern="1200" noProof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Steamed Sweetcorn</a:t>
                      </a:r>
                      <a:endParaRPr lang="en-US" sz="1100" b="0" i="0" u="none" strike="noStrike" kern="1200" noProof="0" dirty="0">
                        <a:solidFill>
                          <a:srgbClr val="00000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1100" b="0" i="0" u="none" strike="noStrike" kern="1200" noProof="0" dirty="0">
                        <a:solidFill>
                          <a:srgbClr val="00000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b="0" i="0" u="none" strike="noStrike" kern="1200" noProof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Broccoli </a:t>
                      </a:r>
                      <a:endParaRPr lang="en-GB" sz="1100" dirty="0"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GB" sz="110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Braised Cabbage</a:t>
                      </a: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GB" sz="110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Minted Peas</a:t>
                      </a: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GB" sz="110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Turmeric Rice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Rice</a:t>
                      </a:r>
                    </a:p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10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Corn on the Cob</a:t>
                      </a:r>
                    </a:p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10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b="0" i="0" u="none" strike="noStrike" kern="1200" noProof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Broccoli</a:t>
                      </a:r>
                      <a:endParaRPr lang="en-GB" sz="1100" b="0" i="0" u="none" strike="noStrike" kern="1200" noProof="0" dirty="0">
                        <a:solidFill>
                          <a:srgbClr val="00000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1100" b="0" i="0" u="none" strike="noStrike" kern="1200" noProof="0" dirty="0">
                        <a:solidFill>
                          <a:srgbClr val="00000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b="0" i="0" u="none" strike="noStrike" kern="1200" noProof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Spaghetti</a:t>
                      </a:r>
                      <a:endParaRPr lang="en-GB" sz="1100" b="0" i="0" u="none" strike="noStrike" kern="1200" noProof="0" dirty="0">
                        <a:solidFill>
                          <a:srgbClr val="00000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1100" b="0" i="0" u="none" strike="noStrike" kern="1200" noProof="0" dirty="0">
                        <a:solidFill>
                          <a:srgbClr val="00000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b="0" i="0" u="none" strike="noStrike" kern="1200" noProof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Garlic Slice</a:t>
                      </a:r>
                      <a:endParaRPr lang="en-GB" sz="1100" dirty="0"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GB" sz="110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Garlic Green Beans</a:t>
                      </a: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GB" sz="110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Vegetable Spring Roll</a:t>
                      </a: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GB" sz="110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100" kern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Sweet Chilli Sauce</a:t>
                      </a:r>
                      <a:endParaRPr lang="en-GB" sz="110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Herby Diced</a:t>
                      </a:r>
                      <a:endParaRPr lang="en-US" sz="1100" dirty="0"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fr-FR" sz="1100" kern="12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Potatoes</a:t>
                      </a:r>
                      <a:r>
                        <a:rPr lang="fr-FR" sz="11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fr-FR" sz="110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fr-FR" sz="1100" kern="12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Roasted</a:t>
                      </a:r>
                      <a:r>
                        <a:rPr lang="fr-FR" sz="11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Root </a:t>
                      </a:r>
                      <a:r>
                        <a:rPr lang="fr-FR" sz="1100" kern="12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Vegetables</a:t>
                      </a:r>
                      <a:endParaRPr lang="fr-FR" sz="110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fr-FR" sz="110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fr-FR" sz="1100" kern="12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Steamed</a:t>
                      </a:r>
                      <a:r>
                        <a:rPr lang="fr-FR" sz="11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 </a:t>
                      </a:r>
                      <a:r>
                        <a:rPr lang="fr-FR" sz="1100" kern="12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Broccoli</a:t>
                      </a:r>
                      <a:r>
                        <a:rPr lang="fr-FR" sz="11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Roast Potatoes </a:t>
                      </a: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Roast</a:t>
                      </a: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GB" sz="110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Parsley Carrots</a:t>
                      </a:r>
                      <a:endParaRPr lang="en-GB" sz="1100" dirty="0"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GB" sz="110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Steamed Peas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6187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2926571"/>
                  </a:ext>
                </a:extLst>
              </a:tr>
              <a:tr h="714207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708791"/>
                          </a:solidFill>
                          <a:latin typeface="Century Gothic" panose="020B0502020202020204" pitchFamily="34" charset="0"/>
                        </a:rPr>
                        <a:t>DESSERT</a:t>
                      </a:r>
                      <a:endParaRPr lang="en-GB" sz="1400" b="1" i="0" dirty="0">
                        <a:solidFill>
                          <a:srgbClr val="70879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7DC2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b="0" i="0" u="none" strike="noStrike" kern="1200" noProof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Warm Chocolate Sponge with Vanilla Cream</a:t>
                      </a:r>
                      <a:endParaRPr lang="en-US" sz="1100" dirty="0"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b="0" i="0" u="none" strike="noStrike" kern="1200" noProof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Fruit Salad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Chocolate Chip Krispie Cake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Melon Pots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Individual Cherry Cheesecake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100" kern="1200" noProof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Apple Crumble 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100" kern="1200" noProof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Warm Chocolate Cake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0977404"/>
                  </a:ext>
                </a:extLst>
              </a:tr>
              <a:tr h="398664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708791"/>
                          </a:solidFill>
                          <a:latin typeface="Century Gothic" panose="020B0502020202020204" pitchFamily="34" charset="0"/>
                        </a:rPr>
                        <a:t>EVERY DAY</a:t>
                      </a:r>
                      <a:endParaRPr lang="en-GB" sz="1400" b="1" i="0" dirty="0">
                        <a:solidFill>
                          <a:srgbClr val="70879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7DC28"/>
                    </a:solidFill>
                  </a:tcPr>
                </a:tc>
                <a:tc gridSpan="7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dirty="0">
                          <a:solidFill>
                            <a:srgbClr val="708791"/>
                          </a:solidFill>
                          <a:latin typeface="Century Gothic" panose="020B0502020202020204" pitchFamily="34" charset="0"/>
                        </a:rPr>
                        <a:t>SELECTION OF WHOLE FRUIT</a:t>
                      </a:r>
                      <a:endParaRPr lang="en-GB" sz="1100" b="1" i="0" dirty="0">
                        <a:solidFill>
                          <a:srgbClr val="70879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77556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250617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6AA86D9-7323-90F9-1BA1-8D402B9506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6833671"/>
              </p:ext>
            </p:extLst>
          </p:nvPr>
        </p:nvGraphicFramePr>
        <p:xfrm>
          <a:off x="290329" y="1606667"/>
          <a:ext cx="10094636" cy="584302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249347">
                  <a:extLst>
                    <a:ext uri="{9D8B030D-6E8A-4147-A177-3AD203B41FA5}">
                      <a16:colId xmlns:a16="http://schemas.microsoft.com/office/drawing/2014/main" val="1872024225"/>
                    </a:ext>
                  </a:extLst>
                </a:gridCol>
                <a:gridCol w="1263988">
                  <a:extLst>
                    <a:ext uri="{9D8B030D-6E8A-4147-A177-3AD203B41FA5}">
                      <a16:colId xmlns:a16="http://schemas.microsoft.com/office/drawing/2014/main" val="1793934144"/>
                    </a:ext>
                  </a:extLst>
                </a:gridCol>
                <a:gridCol w="1158502">
                  <a:extLst>
                    <a:ext uri="{9D8B030D-6E8A-4147-A177-3AD203B41FA5}">
                      <a16:colId xmlns:a16="http://schemas.microsoft.com/office/drawing/2014/main" val="3345603019"/>
                    </a:ext>
                  </a:extLst>
                </a:gridCol>
                <a:gridCol w="1363667">
                  <a:extLst>
                    <a:ext uri="{9D8B030D-6E8A-4147-A177-3AD203B41FA5}">
                      <a16:colId xmlns:a16="http://schemas.microsoft.com/office/drawing/2014/main" val="3054068587"/>
                    </a:ext>
                  </a:extLst>
                </a:gridCol>
                <a:gridCol w="1264783">
                  <a:extLst>
                    <a:ext uri="{9D8B030D-6E8A-4147-A177-3AD203B41FA5}">
                      <a16:colId xmlns:a16="http://schemas.microsoft.com/office/drawing/2014/main" val="730388520"/>
                    </a:ext>
                  </a:extLst>
                </a:gridCol>
                <a:gridCol w="1264783">
                  <a:extLst>
                    <a:ext uri="{9D8B030D-6E8A-4147-A177-3AD203B41FA5}">
                      <a16:colId xmlns:a16="http://schemas.microsoft.com/office/drawing/2014/main" val="108890227"/>
                    </a:ext>
                  </a:extLst>
                </a:gridCol>
                <a:gridCol w="1264783">
                  <a:extLst>
                    <a:ext uri="{9D8B030D-6E8A-4147-A177-3AD203B41FA5}">
                      <a16:colId xmlns:a16="http://schemas.microsoft.com/office/drawing/2014/main" val="3983244218"/>
                    </a:ext>
                  </a:extLst>
                </a:gridCol>
                <a:gridCol w="1264783">
                  <a:extLst>
                    <a:ext uri="{9D8B030D-6E8A-4147-A177-3AD203B41FA5}">
                      <a16:colId xmlns:a16="http://schemas.microsoft.com/office/drawing/2014/main" val="2948517064"/>
                    </a:ext>
                  </a:extLst>
                </a:gridCol>
              </a:tblGrid>
              <a:tr h="658273">
                <a:tc>
                  <a:txBody>
                    <a:bodyPr/>
                    <a:lstStyle/>
                    <a:p>
                      <a:pPr algn="ctr"/>
                      <a:r>
                        <a:rPr lang="en-GB" sz="1400" b="1" u="none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WEEK </a:t>
                      </a:r>
                    </a:p>
                    <a:p>
                      <a:pPr algn="ctr"/>
                      <a:r>
                        <a:rPr lang="en-GB" sz="1400" b="1" i="0" u="none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TWO</a:t>
                      </a:r>
                    </a:p>
                  </a:txBody>
                  <a:tcPr anchor="ctr">
                    <a:solidFill>
                      <a:srgbClr val="93C17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u="none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MONDAY</a:t>
                      </a:r>
                      <a:endParaRPr lang="en-GB" sz="1400" b="1" i="0" u="none" dirty="0">
                        <a:solidFill>
                          <a:srgbClr val="F0F9F4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B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17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u="none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TUESDAY</a:t>
                      </a:r>
                      <a:endParaRPr lang="en-GB" sz="1400" b="1" i="0" u="none" dirty="0">
                        <a:solidFill>
                          <a:srgbClr val="F0F9F4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17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u="none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WEDNESDAY</a:t>
                      </a:r>
                      <a:endParaRPr lang="en-GB" sz="1400" b="1" i="0" u="none" dirty="0">
                        <a:solidFill>
                          <a:srgbClr val="F0F9F4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17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u="none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THURSDAY</a:t>
                      </a:r>
                      <a:endParaRPr lang="en-GB" sz="1400" b="1" i="0" u="none" dirty="0">
                        <a:solidFill>
                          <a:srgbClr val="F0F9F4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17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u="none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FRIDAY</a:t>
                      </a:r>
                      <a:endParaRPr lang="en-GB" sz="1400" b="1" i="0" u="none" dirty="0">
                        <a:solidFill>
                          <a:srgbClr val="F0F9F4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17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u="none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SATURDAY</a:t>
                      </a:r>
                      <a:endParaRPr lang="en-GB" sz="1400" b="1" i="0" u="none" dirty="0">
                        <a:solidFill>
                          <a:srgbClr val="F0F9F4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17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u="none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SUNDAY</a:t>
                      </a:r>
                      <a:endParaRPr lang="en-GB" sz="1400" b="1" i="0" u="none" dirty="0">
                        <a:solidFill>
                          <a:srgbClr val="F0F9F4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1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9912350"/>
                  </a:ext>
                </a:extLst>
              </a:tr>
              <a:tr h="811514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MAIN EVENT</a:t>
                      </a:r>
                      <a:endParaRPr lang="en-GB" sz="1400" b="1" i="0" dirty="0">
                        <a:solidFill>
                          <a:srgbClr val="F0F9F4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93C17B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100" b="0" i="0" u="none" strike="noStrike" kern="1200" noProof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Chicken Burger with Lettuce and Mayonnaise</a:t>
                      </a:r>
                      <a:endParaRPr lang="en-US" sz="1100" b="0" i="0" u="none" strike="noStrike" kern="1200" noProof="0" dirty="0">
                        <a:solidFill>
                          <a:srgbClr val="00000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lang="en-GB" sz="11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>Chilli Beef Burrito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>Chicken Tikka Masala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>
                        <a:buNone/>
                      </a:pPr>
                      <a:r>
                        <a:rPr lang="en-GB" sz="11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>Mince Beef and Vegetable Puff Pastry Pie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lang="en-GB" sz="11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>Cumberland </a:t>
                      </a:r>
                      <a:endParaRPr lang="en-GB" sz="11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lvl="0" algn="ctr">
                        <a:buNone/>
                      </a:pPr>
                      <a:r>
                        <a:rPr lang="en-GB" sz="11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>Sausages</a:t>
                      </a:r>
                    </a:p>
                    <a:p>
                      <a:pPr marL="0" lvl="0" algn="ctr">
                        <a:buNone/>
                      </a:pPr>
                      <a:r>
                        <a:rPr lang="en-GB" sz="11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>With</a:t>
                      </a:r>
                    </a:p>
                    <a:p>
                      <a:pPr marL="0" lvl="0" algn="ctr">
                        <a:buNone/>
                      </a:pPr>
                      <a:r>
                        <a:rPr lang="en-GB" sz="11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>Gravy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Home Made</a:t>
                      </a:r>
                    </a:p>
                    <a:p>
                      <a:pPr marL="0" marR="0" lvl="0" indent="0" algn="ctr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Pepperoni Pizzas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lang="en-GB" sz="11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>Roast Chicken </a:t>
                      </a:r>
                    </a:p>
                    <a:p>
                      <a:pPr marL="0" lvl="0" algn="ctr">
                        <a:buNone/>
                      </a:pPr>
                      <a:r>
                        <a:rPr lang="en-GB" sz="11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>Thighs </a:t>
                      </a:r>
                      <a:endParaRPr kumimoji="0" lang="en-GB" sz="11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8424781"/>
                  </a:ext>
                </a:extLst>
              </a:tr>
              <a:tr h="1325370">
                <a:tc>
                  <a:txBody>
                    <a:bodyPr/>
                    <a:lstStyle/>
                    <a:p>
                      <a:pPr algn="ctr"/>
                      <a:r>
                        <a:rPr lang="en-GB" sz="1300" b="1" i="0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VEGETARIAN</a:t>
                      </a:r>
                    </a:p>
                  </a:txBody>
                  <a:tcPr anchor="ctr"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93C17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Breaded Vegetable Burger </a:t>
                      </a:r>
                    </a:p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With Lettuce and Mayonnaise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lang="en-GB" sz="11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>Vegetable Burrito</a:t>
                      </a:r>
                      <a:endParaRPr kumimoji="0" lang="en-GB" sz="11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>Spinach and Aubergine Tikka Masala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> Quorn Mince and Vegetable Puff Pastry Pie</a:t>
                      </a:r>
                    </a:p>
                    <a:p>
                      <a:pPr marL="0" algn="ctr" rtl="0" eaLnBrk="1" latinLnBrk="0" hangingPunct="1"/>
                      <a:endParaRPr kumimoji="0" lang="en-GB" sz="11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lang="en-GB" sz="11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>Vegetarian </a:t>
                      </a:r>
                    </a:p>
                    <a:p>
                      <a:pPr marL="0" lvl="0" algn="ctr">
                        <a:buNone/>
                      </a:pPr>
                      <a:r>
                        <a:rPr lang="en-GB" sz="11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>Sausages</a:t>
                      </a:r>
                    </a:p>
                    <a:p>
                      <a:pPr marL="0" lvl="0" algn="ctr">
                        <a:buNone/>
                      </a:pPr>
                      <a:r>
                        <a:rPr kumimoji="0" lang="en-GB" sz="11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>With </a:t>
                      </a:r>
                    </a:p>
                    <a:p>
                      <a:pPr marL="0" lvl="0" algn="ctr">
                        <a:buNone/>
                      </a:pPr>
                      <a:r>
                        <a:rPr kumimoji="0" lang="en-GB" sz="11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>Gravy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1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Home Made </a:t>
                      </a:r>
                    </a:p>
                    <a:p>
                      <a:pPr marL="0" marR="0" lvl="0" indent="0" algn="ctr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1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Cheese &amp; Tomato Pizzas </a:t>
                      </a:r>
                      <a:endParaRPr lang="en-GB" sz="110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lang="en-GB" sz="11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>Vegetable Wellington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6187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2811877"/>
                  </a:ext>
                </a:extLst>
              </a:tr>
              <a:tr h="1537399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SIDES</a:t>
                      </a:r>
                      <a:endParaRPr lang="en-GB" sz="1400" b="1" i="0" dirty="0">
                        <a:solidFill>
                          <a:srgbClr val="F0F9F4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93C17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Chunky Chips </a:t>
                      </a:r>
                    </a:p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10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Corn on the Cob</a:t>
                      </a:r>
                    </a:p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10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Baked Beans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lang="en-GB" sz="11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>New Potatoes </a:t>
                      </a:r>
                      <a:endParaRPr lang="en-US" sz="1100" dirty="0">
                        <a:latin typeface="Century Gothic" panose="020B0502020202020204" pitchFamily="34" charset="0"/>
                      </a:endParaRPr>
                    </a:p>
                    <a:p>
                      <a:pPr marL="0" lvl="0" algn="ctr">
                        <a:buNone/>
                      </a:pPr>
                      <a:endParaRPr lang="en-GB" sz="11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/>
                      </a:endParaRPr>
                    </a:p>
                    <a:p>
                      <a:pPr marL="0" lvl="0" algn="ctr">
                        <a:buNone/>
                      </a:pPr>
                      <a:r>
                        <a:rPr lang="en-GB" sz="11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> Lightly Spiced Sweetcorn</a:t>
                      </a:r>
                    </a:p>
                    <a:p>
                      <a:pPr marL="0" lvl="0" algn="ctr">
                        <a:buNone/>
                      </a:pPr>
                      <a:endParaRPr lang="en-GB" sz="11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/>
                      </a:endParaRPr>
                    </a:p>
                    <a:p>
                      <a:pPr marL="0" lvl="0" algn="ctr">
                        <a:buNone/>
                      </a:pPr>
                      <a:r>
                        <a:rPr lang="en-GB" sz="11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>Steamed </a:t>
                      </a:r>
                    </a:p>
                    <a:p>
                      <a:pPr marL="0" lvl="0" algn="ctr">
                        <a:buNone/>
                      </a:pPr>
                      <a:r>
                        <a:rPr lang="en-GB" sz="11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>Cauliflower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>Rice</a:t>
                      </a: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GB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/>
                      </a:endParaRP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>Steamed Broccoli</a:t>
                      </a: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GB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/>
                      </a:endParaRP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>Mini Naan Bread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lang="en-GB" sz="11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>Green Beans</a:t>
                      </a:r>
                    </a:p>
                    <a:p>
                      <a:pPr marL="0" algn="ctr" rtl="0" eaLnBrk="1" latinLnBrk="0" hangingPunct="1"/>
                      <a:endParaRPr lang="en-GB" sz="11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/>
                      </a:endParaRPr>
                    </a:p>
                    <a:p>
                      <a:pPr marL="0" algn="ctr" rtl="0" eaLnBrk="1" latinLnBrk="0" hangingPunct="1"/>
                      <a:r>
                        <a:rPr lang="en-GB" sz="11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>Carrots</a:t>
                      </a:r>
                    </a:p>
                    <a:p>
                      <a:pPr marL="0" algn="ctr" rtl="0" eaLnBrk="1" latinLnBrk="0" hangingPunct="1"/>
                      <a:endParaRPr lang="en-GB" sz="11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/>
                      </a:endParaRPr>
                    </a:p>
                    <a:p>
                      <a:pPr marL="0" algn="ctr" rtl="0" eaLnBrk="1" latinLnBrk="0" hangingPunct="1"/>
                      <a:r>
                        <a:rPr lang="en-GB" sz="11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>New Potatoes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lang="fr-FR" sz="1100" b="0" i="0" u="none" strike="noStrike" kern="1200" cap="none" spc="0" normalizeH="0" baseline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>Mashed</a:t>
                      </a:r>
                      <a:r>
                        <a:rPr lang="fr-FR" sz="11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> </a:t>
                      </a:r>
                      <a:r>
                        <a:rPr lang="fr-FR" sz="1100" b="0" i="0" u="none" strike="noStrike" kern="1200" cap="none" spc="0" normalizeH="0" baseline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>Potatoes</a:t>
                      </a:r>
                      <a:r>
                        <a:rPr lang="fr-FR" sz="11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> </a:t>
                      </a:r>
                      <a:endParaRPr lang="fr-FR" sz="11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lvl="0" algn="ctr">
                        <a:buNone/>
                      </a:pPr>
                      <a:endParaRPr kumimoji="0" lang="fr-FR" sz="11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/>
                      </a:endParaRPr>
                    </a:p>
                    <a:p>
                      <a:pPr marL="0" lvl="0" algn="ctr">
                        <a:buNone/>
                      </a:pPr>
                      <a:r>
                        <a:rPr lang="fr-FR" sz="1100" b="0" i="0" u="none" strike="noStrike" kern="1200" cap="none" spc="0" normalizeH="0" baseline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>Steamed</a:t>
                      </a:r>
                      <a:r>
                        <a:rPr lang="fr-FR" sz="11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> Green </a:t>
                      </a:r>
                      <a:r>
                        <a:rPr lang="fr-FR" sz="1100" b="0" i="0" u="none" strike="noStrike" kern="1200" cap="none" spc="0" normalizeH="0" baseline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>Beans</a:t>
                      </a:r>
                      <a:r>
                        <a:rPr lang="fr-FR" sz="11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> </a:t>
                      </a:r>
                    </a:p>
                    <a:p>
                      <a:pPr marL="0" lvl="0" algn="ctr">
                        <a:buNone/>
                      </a:pPr>
                      <a:endParaRPr lang="fr-FR" sz="11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/>
                      </a:endParaRPr>
                    </a:p>
                    <a:p>
                      <a:pPr marL="0" lvl="0" algn="ctr">
                        <a:buNone/>
                      </a:pPr>
                      <a:r>
                        <a:rPr lang="fr-FR" sz="1100" b="0" i="0" u="none" strike="noStrike" kern="1200" cap="none" spc="0" normalizeH="0" baseline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>Steamed</a:t>
                      </a:r>
                      <a:r>
                        <a:rPr lang="fr-FR" sz="11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> </a:t>
                      </a:r>
                      <a:r>
                        <a:rPr lang="fr-FR" sz="1100" b="0" i="0" u="none" strike="noStrike" kern="1200" cap="none" spc="0" normalizeH="0" baseline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>Carrots</a:t>
                      </a:r>
                      <a:r>
                        <a:rPr lang="fr-FR" sz="11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b="0" i="0" u="none" strike="noStrike" kern="1200" noProof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Sautéed Potatoes </a:t>
                      </a:r>
                      <a:endParaRPr lang="en-GB" sz="1100" b="0" i="0" u="none" strike="noStrike" kern="1200" noProof="0" dirty="0">
                        <a:solidFill>
                          <a:srgbClr val="00000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1100" b="0" i="0" u="none" strike="noStrike" kern="1200" noProof="0" dirty="0">
                        <a:solidFill>
                          <a:srgbClr val="00000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b="0" i="0" u="none" strike="noStrike" kern="1200" noProof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Thyme Roast Carrots </a:t>
                      </a:r>
                      <a:endParaRPr lang="en-GB" sz="1100" b="0" i="0" u="none" strike="noStrike" kern="1200" noProof="0" dirty="0">
                        <a:solidFill>
                          <a:srgbClr val="00000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1100" b="0" i="0" u="none" strike="noStrike" kern="1200" noProof="0" dirty="0">
                        <a:solidFill>
                          <a:srgbClr val="00000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b="0" i="0" u="none" strike="noStrike" kern="1200" noProof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Roast Courgettes </a:t>
                      </a:r>
                      <a:endParaRPr lang="en-GB" sz="1100" dirty="0"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1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>Roast Potatoes </a:t>
                      </a: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GB" sz="11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/>
                      </a:endParaRP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1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>Roast Root Vegetables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6187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2926571"/>
                  </a:ext>
                </a:extLst>
              </a:tr>
              <a:tr h="832519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DESSERT</a:t>
                      </a:r>
                      <a:endParaRPr lang="en-GB" sz="1400" b="1" i="0" dirty="0">
                        <a:solidFill>
                          <a:srgbClr val="F0F9F4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93C17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lang="en-GB" sz="11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>Mapel Syrup </a:t>
                      </a:r>
                    </a:p>
                    <a:p>
                      <a:pPr marL="0" lvl="0" algn="ctr">
                        <a:buNone/>
                      </a:pPr>
                      <a:r>
                        <a:rPr lang="en-GB" sz="11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>Yogurt Pot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lang="en-GB" sz="11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>Traditional </a:t>
                      </a:r>
                    </a:p>
                    <a:p>
                      <a:pPr marL="0" lvl="0" algn="ctr">
                        <a:buNone/>
                      </a:pPr>
                      <a:r>
                        <a:rPr lang="en-GB" sz="11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>Shortbread</a:t>
                      </a:r>
                      <a:endParaRPr kumimoji="0" lang="en-GB" sz="11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>Melon Pots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lang="en-GB" sz="11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>Chocolate Fudge Cake</a:t>
                      </a:r>
                      <a:endParaRPr kumimoji="0" lang="en-GB" sz="11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>Lemon Drizzle </a:t>
                      </a: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>Cake</a:t>
                      </a:r>
                      <a:endParaRPr kumimoji="0" lang="en-GB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>Oat Chocolate </a:t>
                      </a:r>
                    </a:p>
                    <a:p>
                      <a:pPr marL="0" lvl="0" algn="ctr">
                        <a:buNone/>
                      </a:pPr>
                      <a:r>
                        <a:rPr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>Chip Biscuits </a:t>
                      </a:r>
                      <a:endParaRPr kumimoji="0" lang="en-GB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>Vanila Sponge Topped with jam </a:t>
                      </a:r>
                      <a:r>
                        <a:rPr lang="en-GB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>and Desiccated </a:t>
                      </a:r>
                      <a:r>
                        <a:rPr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>Coconut</a:t>
                      </a:r>
                      <a:endParaRPr kumimoji="0" lang="en-GB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0977404"/>
                  </a:ext>
                </a:extLst>
              </a:tr>
              <a:tr h="580828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EVERY DAY</a:t>
                      </a:r>
                      <a:endParaRPr lang="en-GB" sz="1400" b="1" i="0" dirty="0">
                        <a:solidFill>
                          <a:srgbClr val="F0F9F4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93C17B"/>
                    </a:solidFill>
                  </a:tcPr>
                </a:tc>
                <a:tc gridSpan="7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100" b="1" dirty="0">
                        <a:solidFill>
                          <a:srgbClr val="708791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dirty="0">
                          <a:solidFill>
                            <a:srgbClr val="708791"/>
                          </a:solidFill>
                          <a:latin typeface="Century Gothic" panose="020B0502020202020204" pitchFamily="34" charset="0"/>
                        </a:rPr>
                        <a:t>SELECTION OF WHOLE FRUITS</a:t>
                      </a:r>
                      <a:endParaRPr lang="en-GB" sz="1100" b="1" i="0" dirty="0">
                        <a:solidFill>
                          <a:srgbClr val="70879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77556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264653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9C55FE5-EDB3-0CA0-ACA8-96856D4415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1372297"/>
              </p:ext>
            </p:extLst>
          </p:nvPr>
        </p:nvGraphicFramePr>
        <p:xfrm>
          <a:off x="290329" y="1606667"/>
          <a:ext cx="10094642" cy="6349109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249348">
                  <a:extLst>
                    <a:ext uri="{9D8B030D-6E8A-4147-A177-3AD203B41FA5}">
                      <a16:colId xmlns:a16="http://schemas.microsoft.com/office/drawing/2014/main" val="1872024225"/>
                    </a:ext>
                  </a:extLst>
                </a:gridCol>
                <a:gridCol w="1263989">
                  <a:extLst>
                    <a:ext uri="{9D8B030D-6E8A-4147-A177-3AD203B41FA5}">
                      <a16:colId xmlns:a16="http://schemas.microsoft.com/office/drawing/2014/main" val="1793934144"/>
                    </a:ext>
                  </a:extLst>
                </a:gridCol>
                <a:gridCol w="1158502">
                  <a:extLst>
                    <a:ext uri="{9D8B030D-6E8A-4147-A177-3AD203B41FA5}">
                      <a16:colId xmlns:a16="http://schemas.microsoft.com/office/drawing/2014/main" val="3345603019"/>
                    </a:ext>
                  </a:extLst>
                </a:gridCol>
                <a:gridCol w="1363667">
                  <a:extLst>
                    <a:ext uri="{9D8B030D-6E8A-4147-A177-3AD203B41FA5}">
                      <a16:colId xmlns:a16="http://schemas.microsoft.com/office/drawing/2014/main" val="3054068587"/>
                    </a:ext>
                  </a:extLst>
                </a:gridCol>
                <a:gridCol w="1264784">
                  <a:extLst>
                    <a:ext uri="{9D8B030D-6E8A-4147-A177-3AD203B41FA5}">
                      <a16:colId xmlns:a16="http://schemas.microsoft.com/office/drawing/2014/main" val="730388520"/>
                    </a:ext>
                  </a:extLst>
                </a:gridCol>
                <a:gridCol w="1264784">
                  <a:extLst>
                    <a:ext uri="{9D8B030D-6E8A-4147-A177-3AD203B41FA5}">
                      <a16:colId xmlns:a16="http://schemas.microsoft.com/office/drawing/2014/main" val="108890227"/>
                    </a:ext>
                  </a:extLst>
                </a:gridCol>
                <a:gridCol w="1264784">
                  <a:extLst>
                    <a:ext uri="{9D8B030D-6E8A-4147-A177-3AD203B41FA5}">
                      <a16:colId xmlns:a16="http://schemas.microsoft.com/office/drawing/2014/main" val="3983244218"/>
                    </a:ext>
                  </a:extLst>
                </a:gridCol>
                <a:gridCol w="1264784">
                  <a:extLst>
                    <a:ext uri="{9D8B030D-6E8A-4147-A177-3AD203B41FA5}">
                      <a16:colId xmlns:a16="http://schemas.microsoft.com/office/drawing/2014/main" val="2948517064"/>
                    </a:ext>
                  </a:extLst>
                </a:gridCol>
              </a:tblGrid>
              <a:tr h="882038">
                <a:tc>
                  <a:txBody>
                    <a:bodyPr/>
                    <a:lstStyle/>
                    <a:p>
                      <a:pPr algn="ctr"/>
                      <a:r>
                        <a:rPr lang="en-GB" sz="1400" b="1" u="none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WEEK </a:t>
                      </a:r>
                    </a:p>
                    <a:p>
                      <a:pPr algn="ctr"/>
                      <a:r>
                        <a:rPr lang="en-GB" sz="1400" b="1" i="0" u="none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THREE</a:t>
                      </a:r>
                    </a:p>
                  </a:txBody>
                  <a:tcPr anchor="ctr">
                    <a:solidFill>
                      <a:srgbClr val="465C8B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1" u="none" dirty="0">
                          <a:solidFill>
                            <a:srgbClr val="F0F9F4"/>
                          </a:solidFill>
                          <a:latin typeface="Century Gothic"/>
                        </a:rPr>
                        <a:t>MONDAY</a:t>
                      </a:r>
                      <a:endParaRPr lang="en-GB" sz="1400" b="1" i="0" u="none" dirty="0">
                        <a:solidFill>
                          <a:srgbClr val="F0F9F4"/>
                        </a:solidFill>
                        <a:latin typeface="Century Gothic"/>
                      </a:endParaRPr>
                    </a:p>
                  </a:txBody>
                  <a:tcPr anchor="ctr"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65C8B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1" u="none" dirty="0">
                          <a:solidFill>
                            <a:srgbClr val="F0F9F4"/>
                          </a:solidFill>
                          <a:latin typeface="Century Gothic"/>
                        </a:rPr>
                        <a:t>TUESDAY</a:t>
                      </a:r>
                      <a:endParaRPr lang="en-GB" sz="1400" b="1" i="0" u="none" dirty="0">
                        <a:solidFill>
                          <a:srgbClr val="F0F9F4"/>
                        </a:solidFill>
                        <a:latin typeface="Century Gothic"/>
                      </a:endParaRPr>
                    </a:p>
                  </a:txBody>
                  <a:tcPr anchor="ctr"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65C8B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1" u="none" dirty="0">
                          <a:solidFill>
                            <a:srgbClr val="F0F9F4"/>
                          </a:solidFill>
                          <a:latin typeface="Century Gothic"/>
                        </a:rPr>
                        <a:t>WEDNESDAY</a:t>
                      </a:r>
                      <a:endParaRPr lang="en-GB" sz="1400" b="1" i="0" u="none" dirty="0">
                        <a:solidFill>
                          <a:srgbClr val="F0F9F4"/>
                        </a:solidFill>
                        <a:latin typeface="Century Gothic"/>
                      </a:endParaRPr>
                    </a:p>
                  </a:txBody>
                  <a:tcPr anchor="ctr"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65C8B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1" u="none" dirty="0">
                          <a:solidFill>
                            <a:srgbClr val="F0F9F4"/>
                          </a:solidFill>
                          <a:latin typeface="Century Gothic"/>
                        </a:rPr>
                        <a:t>THURSDAY</a:t>
                      </a:r>
                      <a:endParaRPr lang="en-GB" sz="1400" b="1" i="0" u="none" dirty="0">
                        <a:solidFill>
                          <a:srgbClr val="F0F9F4"/>
                        </a:solidFill>
                        <a:latin typeface="Century Gothic"/>
                      </a:endParaRPr>
                    </a:p>
                  </a:txBody>
                  <a:tcPr anchor="ctr"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65C8B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1" u="none" dirty="0">
                          <a:solidFill>
                            <a:srgbClr val="F0F9F4"/>
                          </a:solidFill>
                          <a:latin typeface="Century Gothic"/>
                        </a:rPr>
                        <a:t>FRIDAY</a:t>
                      </a:r>
                      <a:endParaRPr lang="en-GB" sz="1400" b="1" i="0" u="none" dirty="0">
                        <a:solidFill>
                          <a:srgbClr val="F0F9F4"/>
                        </a:solidFill>
                        <a:latin typeface="Century Gothic"/>
                      </a:endParaRPr>
                    </a:p>
                  </a:txBody>
                  <a:tcPr anchor="ctr"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65C8B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1" i="0" u="none" dirty="0">
                          <a:solidFill>
                            <a:srgbClr val="F0F9F4"/>
                          </a:solidFill>
                          <a:latin typeface="Century Gothic"/>
                        </a:rPr>
                        <a:t>SATURDAY</a:t>
                      </a:r>
                      <a:endParaRPr lang="en-US" dirty="0"/>
                    </a:p>
                  </a:txBody>
                  <a:tcPr anchor="ctr"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65C8B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1" i="0" u="none" dirty="0">
                          <a:solidFill>
                            <a:srgbClr val="F0F9F4"/>
                          </a:solidFill>
                          <a:latin typeface="Century Gothic"/>
                        </a:rPr>
                        <a:t>SUNDAY</a:t>
                      </a:r>
                      <a:endParaRPr lang="en-US" dirty="0"/>
                    </a:p>
                  </a:txBody>
                  <a:tcPr anchor="ctr"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65C8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9912350"/>
                  </a:ext>
                </a:extLst>
              </a:tr>
              <a:tr h="1066186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MAIN EVENT</a:t>
                      </a:r>
                      <a:endParaRPr lang="en-GB" sz="1400" b="1" i="0" dirty="0">
                        <a:solidFill>
                          <a:srgbClr val="F0F9F4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465C8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lang="en-US" sz="1100" b="0" i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>Cajun Pork Burritos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100" b="0" i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>Chicken &amp; Leek Pie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lang="en-US" sz="1100" b="0" i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>Teriyaki Beef Stir Fry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lang="en-GB" sz="1100" b="0" i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>Classic Hunters Chicken Escalope with BBQ Sauce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lang="en-GB" sz="1100" b="0" i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>Creamy Pork Pasta Bake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lang="en-GB" sz="1100" b="0" i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>Chicken Fajitas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lang="en-GB" sz="1100" b="0" i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>Roast Beef</a:t>
                      </a:r>
                    </a:p>
                    <a:p>
                      <a:pPr marL="0" lvl="0" algn="ctr">
                        <a:buNone/>
                      </a:pPr>
                      <a:r>
                        <a:rPr lang="en-GB" sz="1100" b="0" i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>and</a:t>
                      </a:r>
                    </a:p>
                    <a:p>
                      <a:pPr marL="0" lvl="0" algn="ctr">
                        <a:buNone/>
                      </a:pPr>
                      <a:r>
                        <a:rPr lang="en-GB" sz="1100" b="0" i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>Gravy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8424781"/>
                  </a:ext>
                </a:extLst>
              </a:tr>
              <a:tr h="998340">
                <a:tc>
                  <a:txBody>
                    <a:bodyPr/>
                    <a:lstStyle/>
                    <a:p>
                      <a:pPr algn="ctr"/>
                      <a:r>
                        <a:rPr lang="en-GB" sz="1300" b="1" i="0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VEGETARIAN</a:t>
                      </a:r>
                    </a:p>
                  </a:txBody>
                  <a:tcPr anchor="ctr"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465C8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lang="en-GB" sz="1100" b="0" i="0" kern="1200" baseline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>Cajun Quorn </a:t>
                      </a:r>
                    </a:p>
                    <a:p>
                      <a:pPr marL="0" lvl="0" algn="ctr">
                        <a:buNone/>
                      </a:pPr>
                      <a:r>
                        <a:rPr lang="en-GB" sz="1100" b="0" i="0" kern="1200" baseline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>Burritos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100" b="0" i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>Leek &amp; Mushroom Pie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lang="en-GB" sz="1100" b="0" i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>Teriyaki Vegetable</a:t>
                      </a:r>
                    </a:p>
                    <a:p>
                      <a:pPr marL="0" lvl="0" algn="ctr">
                        <a:buNone/>
                      </a:pPr>
                      <a:r>
                        <a:rPr lang="en-GB" sz="1100" b="0" i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>Stir Fry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100" b="0" i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>Sauteed Garlic </a:t>
                      </a: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100" b="0" i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>Mushrooms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lang="en-GB" sz="1100" b="0" i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>Tomato &amp; Basil Pasta Bake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lang="en-GB" sz="1100" b="0" i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>Vegetable Fajita's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lang="en-GB" sz="1100" b="0" i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>Cheese and Potato Pie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6187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2811877"/>
                  </a:ext>
                </a:extLst>
              </a:tr>
              <a:tr h="882038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SIDES</a:t>
                      </a:r>
                      <a:endParaRPr lang="en-GB" sz="1400" b="1" i="0" dirty="0">
                        <a:solidFill>
                          <a:srgbClr val="F0F9F4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465C8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100" b="0" i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>Jollof Rice </a:t>
                      </a: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GB" sz="1100" b="0" i="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Arial"/>
                      </a:endParaRP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100" b="0" i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>Buttered Sweetcorn</a:t>
                      </a: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GB" sz="1100" b="0" i="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Arial"/>
                      </a:endParaRP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100" b="0" i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>Minted Peas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lang="en-GB" sz="1100" b="0" i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>Potato Wedges </a:t>
                      </a:r>
                    </a:p>
                    <a:p>
                      <a:pPr marL="0" lvl="0" algn="ctr">
                        <a:buNone/>
                      </a:pPr>
                      <a:r>
                        <a:rPr lang="en-GB" sz="1100" b="0" i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>Cauliflower Cheese </a:t>
                      </a:r>
                    </a:p>
                    <a:p>
                      <a:pPr marL="0" lvl="0" algn="ctr">
                        <a:buNone/>
                      </a:pPr>
                      <a:endParaRPr lang="en-GB" sz="1100" b="0" i="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Arial"/>
                      </a:endParaRPr>
                    </a:p>
                    <a:p>
                      <a:pPr marL="0" lvl="0" algn="ctr">
                        <a:buNone/>
                      </a:pPr>
                      <a:r>
                        <a:rPr lang="en-GB" sz="1100" b="0" i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>Roast Savoy Cabbage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100" b="0" i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>Egg Fried Rice</a:t>
                      </a: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GB" sz="1100" b="0" i="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Arial"/>
                      </a:endParaRP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100" b="0" i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>Stir Fried                       Vegetables</a:t>
                      </a: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GB" sz="1100" b="0" i="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Arial"/>
                      </a:endParaRP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100" b="0" i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>Prawn Crackers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100" b="0" i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>Rosemary &amp; Garlic Sauté Potatoes </a:t>
                      </a: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GB" sz="1100" b="0" i="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Arial"/>
                      </a:endParaRP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100" b="0" i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>Broccoli</a:t>
                      </a: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GB" sz="1100" b="0" i="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Arial"/>
                      </a:endParaRP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100" b="0" i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>Buttered Carrots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100" b="0" i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>Steamed New Potatoes</a:t>
                      </a: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GB" sz="1100" b="0" i="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Arial"/>
                      </a:endParaRP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100" b="0" i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>Sauté Cabbage</a:t>
                      </a: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GB" sz="1100" b="0" i="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Arial"/>
                      </a:endParaRP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100" b="0" i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>Steamed Cauliflower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lang="fr-FR" sz="1100" b="0" i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>Sour Cream</a:t>
                      </a:r>
                    </a:p>
                    <a:p>
                      <a:pPr marL="0" lvl="0" algn="ctr">
                        <a:buNone/>
                      </a:pPr>
                      <a:endParaRPr lang="fr-FR" sz="1100" b="0" i="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Arial"/>
                      </a:endParaRPr>
                    </a:p>
                    <a:p>
                      <a:pPr marL="0" marR="0" lvl="0" indent="0" algn="ctr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100" b="0" i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>Herby Roast</a:t>
                      </a: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100" b="0" i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>Potatoes </a:t>
                      </a:r>
                      <a:endParaRPr lang="fr-FR" sz="1100" b="0" i="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Arial"/>
                      </a:endParaRPr>
                    </a:p>
                    <a:p>
                      <a:pPr marL="0" lvl="0" algn="ctr">
                        <a:buNone/>
                      </a:pPr>
                      <a:endParaRPr lang="fr-FR" sz="1100" b="0" i="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Arial"/>
                      </a:endParaRPr>
                    </a:p>
                    <a:p>
                      <a:pPr marL="0" lvl="0" algn="ctr">
                        <a:buNone/>
                      </a:pPr>
                      <a:r>
                        <a:rPr lang="fr-FR" sz="1100" b="0" i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>Corn on the Cob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100" b="0" i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>Roast Potatoes </a:t>
                      </a:r>
                      <a:endParaRPr lang="en-US" sz="1100" dirty="0"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GB" sz="1100" b="0" i="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Arial"/>
                      </a:endParaRP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100" b="0" i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>Yorkshire </a:t>
                      </a:r>
                      <a:endParaRPr lang="en-US" sz="1100" dirty="0"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100" b="0" i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>Puddings </a:t>
                      </a: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GB" sz="1100" b="0" i="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Arial"/>
                      </a:endParaRP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100" b="0" i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>Roast Root Vegetables </a:t>
                      </a: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GB" sz="1100" b="0" i="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Arial"/>
                      </a:endParaRP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100" b="0" i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>Green Beans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6187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2926571"/>
                  </a:ext>
                </a:extLst>
              </a:tr>
              <a:tr h="1115518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DESSERT</a:t>
                      </a:r>
                      <a:endParaRPr lang="en-GB" sz="1400" b="1" i="0" dirty="0">
                        <a:solidFill>
                          <a:srgbClr val="F0F9F4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465C8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lang="en-GB" sz="1100" b="0" i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>Yogurt &amp; Berry Coulis </a:t>
                      </a:r>
                    </a:p>
                    <a:p>
                      <a:pPr marL="0" lvl="0" algn="ctr">
                        <a:buNone/>
                      </a:pPr>
                      <a:r>
                        <a:rPr lang="en-GB" sz="1100" b="0" i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>Pot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lang="en-GB" sz="1100" b="0" i="0" kern="1200" noProof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>Apple &amp; Pear </a:t>
                      </a:r>
                    </a:p>
                    <a:p>
                      <a:pPr marL="0" lvl="0" algn="ctr">
                        <a:buNone/>
                      </a:pPr>
                      <a:r>
                        <a:rPr lang="en-GB" sz="1100" b="0" i="0" kern="1200" noProof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>Crumble</a:t>
                      </a:r>
                    </a:p>
                    <a:p>
                      <a:pPr marL="0" lvl="0" algn="ctr">
                        <a:buNone/>
                      </a:pPr>
                      <a:r>
                        <a:rPr lang="en-GB" sz="1100" b="0" i="0" kern="1200" noProof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>With Custard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lang="en-GB" sz="1100" b="0" i="0" kern="1200" noProof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>Chocolate Chip Krispie Cake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lang="en-GB" sz="1100" b="0" i="0" kern="1200" noProof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>Rice Pudding and Strawberry Jam</a:t>
                      </a:r>
                      <a:endParaRPr lang="en-GB" sz="1100" b="0" i="0" kern="1200" noProof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lang="en-GB" sz="1100" b="0" i="0" kern="1200" noProof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>Homemade Cookies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lang="en-GB" sz="1100" b="0" i="0" kern="1200" noProof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>Vanila Sponge Cake 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lang="en-GB" sz="1100" b="0" i="0" kern="1200" noProof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>Eton Mess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0977404"/>
                  </a:ext>
                </a:extLst>
              </a:tr>
              <a:tr h="778267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EVERY DAY</a:t>
                      </a:r>
                      <a:endParaRPr lang="en-GB" sz="1400" b="1" i="0" dirty="0">
                        <a:solidFill>
                          <a:srgbClr val="F0F9F4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465C8B"/>
                    </a:solidFill>
                  </a:tcPr>
                </a:tc>
                <a:tc gridSpan="7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dirty="0">
                          <a:solidFill>
                            <a:srgbClr val="708791"/>
                          </a:solidFill>
                          <a:latin typeface="Century Gothic" panose="020B0502020202020204" pitchFamily="34" charset="0"/>
                        </a:rPr>
                        <a:t>SELECTION OF WHOLE FRUITS</a:t>
                      </a:r>
                      <a:endParaRPr lang="en-GB" sz="1100" b="1" i="0" dirty="0">
                        <a:solidFill>
                          <a:srgbClr val="70879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77556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565082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55FD3E3-9A76-5274-F0E1-2AFA94D220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0677938"/>
              </p:ext>
            </p:extLst>
          </p:nvPr>
        </p:nvGraphicFramePr>
        <p:xfrm>
          <a:off x="290329" y="1606669"/>
          <a:ext cx="10094642" cy="5535266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249348">
                  <a:extLst>
                    <a:ext uri="{9D8B030D-6E8A-4147-A177-3AD203B41FA5}">
                      <a16:colId xmlns:a16="http://schemas.microsoft.com/office/drawing/2014/main" val="1872024225"/>
                    </a:ext>
                  </a:extLst>
                </a:gridCol>
                <a:gridCol w="1263989">
                  <a:extLst>
                    <a:ext uri="{9D8B030D-6E8A-4147-A177-3AD203B41FA5}">
                      <a16:colId xmlns:a16="http://schemas.microsoft.com/office/drawing/2014/main" val="1793934144"/>
                    </a:ext>
                  </a:extLst>
                </a:gridCol>
                <a:gridCol w="1158502">
                  <a:extLst>
                    <a:ext uri="{9D8B030D-6E8A-4147-A177-3AD203B41FA5}">
                      <a16:colId xmlns:a16="http://schemas.microsoft.com/office/drawing/2014/main" val="3345603019"/>
                    </a:ext>
                  </a:extLst>
                </a:gridCol>
                <a:gridCol w="1363667">
                  <a:extLst>
                    <a:ext uri="{9D8B030D-6E8A-4147-A177-3AD203B41FA5}">
                      <a16:colId xmlns:a16="http://schemas.microsoft.com/office/drawing/2014/main" val="3054068587"/>
                    </a:ext>
                  </a:extLst>
                </a:gridCol>
                <a:gridCol w="1264784">
                  <a:extLst>
                    <a:ext uri="{9D8B030D-6E8A-4147-A177-3AD203B41FA5}">
                      <a16:colId xmlns:a16="http://schemas.microsoft.com/office/drawing/2014/main" val="730388520"/>
                    </a:ext>
                  </a:extLst>
                </a:gridCol>
                <a:gridCol w="1264784">
                  <a:extLst>
                    <a:ext uri="{9D8B030D-6E8A-4147-A177-3AD203B41FA5}">
                      <a16:colId xmlns:a16="http://schemas.microsoft.com/office/drawing/2014/main" val="108890227"/>
                    </a:ext>
                  </a:extLst>
                </a:gridCol>
                <a:gridCol w="1264784">
                  <a:extLst>
                    <a:ext uri="{9D8B030D-6E8A-4147-A177-3AD203B41FA5}">
                      <a16:colId xmlns:a16="http://schemas.microsoft.com/office/drawing/2014/main" val="3983244218"/>
                    </a:ext>
                  </a:extLst>
                </a:gridCol>
                <a:gridCol w="1264784">
                  <a:extLst>
                    <a:ext uri="{9D8B030D-6E8A-4147-A177-3AD203B41FA5}">
                      <a16:colId xmlns:a16="http://schemas.microsoft.com/office/drawing/2014/main" val="2948517064"/>
                    </a:ext>
                  </a:extLst>
                </a:gridCol>
              </a:tblGrid>
              <a:tr h="603309">
                <a:tc>
                  <a:txBody>
                    <a:bodyPr/>
                    <a:lstStyle/>
                    <a:p>
                      <a:pPr algn="ctr"/>
                      <a:r>
                        <a:rPr lang="en-GB" sz="1400" b="1" u="none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WEEK </a:t>
                      </a:r>
                    </a:p>
                    <a:p>
                      <a:pPr algn="ctr"/>
                      <a:r>
                        <a:rPr lang="en-GB" sz="1400" b="1" i="0" u="none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TWO</a:t>
                      </a:r>
                    </a:p>
                  </a:txBody>
                  <a:tcPr anchor="ctr">
                    <a:solidFill>
                      <a:srgbClr val="93C17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u="none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MONDAY</a:t>
                      </a:r>
                      <a:endParaRPr lang="en-GB" sz="1400" b="1" i="0" u="none" dirty="0">
                        <a:solidFill>
                          <a:srgbClr val="F0F9F4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17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u="none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TUESDAY</a:t>
                      </a:r>
                      <a:endParaRPr lang="en-GB" sz="1400" b="1" i="0" u="none" dirty="0">
                        <a:solidFill>
                          <a:srgbClr val="F0F9F4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17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u="none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WEDNESDAY</a:t>
                      </a:r>
                      <a:endParaRPr lang="en-GB" sz="1400" b="1" i="0" u="none" dirty="0">
                        <a:solidFill>
                          <a:srgbClr val="F0F9F4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17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u="none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THURSDAY</a:t>
                      </a:r>
                      <a:endParaRPr lang="en-GB" sz="1400" b="1" i="0" u="none" dirty="0">
                        <a:solidFill>
                          <a:srgbClr val="F0F9F4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17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u="none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FRIDAY</a:t>
                      </a:r>
                      <a:endParaRPr lang="en-GB" sz="1400" b="1" i="0" u="none" dirty="0">
                        <a:solidFill>
                          <a:srgbClr val="F0F9F4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17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u="none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SATURDAY</a:t>
                      </a:r>
                      <a:endParaRPr lang="en-GB" sz="1400" b="1" i="0" u="none" dirty="0">
                        <a:solidFill>
                          <a:srgbClr val="F0F9F4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17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u="none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SUNDAY</a:t>
                      </a:r>
                      <a:endParaRPr lang="en-GB" sz="1400" b="1" i="0" u="none" dirty="0">
                        <a:solidFill>
                          <a:srgbClr val="F0F9F4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1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9912350"/>
                  </a:ext>
                </a:extLst>
              </a:tr>
              <a:tr h="735591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HYDRATION</a:t>
                      </a:r>
                      <a:endParaRPr lang="en-GB" sz="1400" b="1" i="0" dirty="0">
                        <a:solidFill>
                          <a:srgbClr val="F0F9F4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93C17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Apple Juice</a:t>
                      </a:r>
                    </a:p>
                    <a:p>
                      <a:pPr marL="0" marR="0" lvl="0" indent="0" algn="ctr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GB" sz="1000" b="0" u="none" strike="noStrike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Infused Water</a:t>
                      </a:r>
                      <a:endParaRPr lang="en-GB" dirty="0"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b="0" i="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Orange </a:t>
                      </a: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Juice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Infused Water</a:t>
                      </a:r>
                      <a:endParaRPr lang="en-GB" sz="1000" dirty="0"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b="0" i="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Apple</a:t>
                      </a: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 Juice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Infused Water</a:t>
                      </a:r>
                      <a:endParaRPr lang="en-GB" sz="1000" dirty="0"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b="0" i="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Orange</a:t>
                      </a: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 Juice 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0" b="0" u="none" strike="noStrike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Infused Water</a:t>
                      </a:r>
                      <a:endParaRPr lang="en-GB" sz="1000" dirty="0"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b="0" i="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Apple</a:t>
                      </a: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 Juice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Infused Water</a:t>
                      </a:r>
                      <a:endParaRPr lang="en-GB" sz="1000" dirty="0"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Apple &amp;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Orange Juice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0" b="0" u="none" strike="noStrike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Infused Water</a:t>
                      </a:r>
                      <a:endParaRPr lang="en-GB" sz="1000" dirty="0"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Apple &amp; 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Orange Juice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0" b="0" u="none" strike="noStrike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Infused Water</a:t>
                      </a:r>
                      <a:endParaRPr lang="en-GB" sz="10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8912788"/>
                  </a:ext>
                </a:extLst>
              </a:tr>
              <a:tr h="1062533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BREAKFAST OPTION 1</a:t>
                      </a:r>
                      <a:endParaRPr lang="en-GB" sz="1400" b="1" i="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93C17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US" sz="1000" b="0" u="none" strike="noStrike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Bacon Muffin with Choice of Red or Brown Sauce</a:t>
                      </a:r>
                      <a:endParaRPr lang="en-US" sz="1000" b="0" u="none" strike="noStrike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US" sz="1000" b="0" u="none" strike="noStrike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000" dirty="0"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Croissants with Jam and Butter</a:t>
                      </a:r>
                    </a:p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0" b="0" u="none" strike="noStrike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>
                          <a:latin typeface="Century Gothic" panose="020B0502020202020204" pitchFamily="34" charset="0"/>
                        </a:rPr>
                        <a:t>Fried Eggs, Scrambled Egg or Baked Beans on Toast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b="0" i="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Breakfast Wrap</a:t>
                      </a:r>
                      <a:endParaRPr lang="en-US" sz="1000" b="0" i="0" u="none" strike="noStrike" kern="1200" noProof="0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b="0" i="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 Beans, Sausage &amp; Hash Brown</a:t>
                      </a:r>
                      <a:endParaRPr lang="en-GB" dirty="0"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Grilled Sausages</a:t>
                      </a:r>
                      <a:endParaRPr lang="en-US" sz="1000" dirty="0"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Quorn Sausages </a:t>
                      </a:r>
                      <a:endParaRPr lang="en-GB" sz="1000" dirty="0"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Baked Beans</a:t>
                      </a:r>
                      <a:endParaRPr lang="en-GB" sz="1000" dirty="0"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Hash Browns</a:t>
                      </a:r>
                      <a:endParaRPr lang="en-GB" sz="1000" dirty="0"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000" dirty="0"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000" dirty="0">
                          <a:latin typeface="Century Gothic" panose="020B0502020202020204" pitchFamily="34" charset="0"/>
                        </a:rPr>
                        <a:t>Pain Au </a:t>
                      </a:r>
                      <a:r>
                        <a:rPr lang="en-GB" sz="1000" dirty="0" err="1">
                          <a:latin typeface="Century Gothic" panose="020B0502020202020204" pitchFamily="34" charset="0"/>
                        </a:rPr>
                        <a:t>Chocolat</a:t>
                      </a:r>
                      <a:endParaRPr lang="en-GB" sz="1000" dirty="0"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Brunch</a:t>
                      </a:r>
                      <a:endParaRPr lang="en-US" dirty="0"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US" sz="1000" b="0" u="none" strike="noStrike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Bacon</a:t>
                      </a:r>
                      <a:endParaRPr lang="en-GB" dirty="0"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Sausage</a:t>
                      </a:r>
                      <a:endParaRPr lang="en-GB" dirty="0"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Fried Eggs </a:t>
                      </a:r>
                      <a:endParaRPr lang="en-GB" dirty="0"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Baked Beans</a:t>
                      </a:r>
                      <a:endParaRPr lang="en-GB" dirty="0"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Mushrooms</a:t>
                      </a:r>
                      <a:endParaRPr lang="en-GB" dirty="0"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Hash Browns</a:t>
                      </a:r>
                      <a:endParaRPr lang="en-GB" dirty="0"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US" sz="1000" b="0" u="none" strike="noStrike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8424781"/>
                  </a:ext>
                </a:extLst>
              </a:tr>
              <a:tr h="833662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BREAKFAST OPTION 2</a:t>
                      </a:r>
                    </a:p>
                  </a:txBody>
                  <a:tcPr anchor="ctr"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93C17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000" b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Fried Egg Muffin with Choice of Red or Brown sauce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defTabSz="914400">
                        <a:tabLst/>
                        <a:defRPr/>
                      </a:pPr>
                      <a:endParaRPr lang="en-US"/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dirty="0"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fr-FR" sz="1000" b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Vegetarian</a:t>
                      </a: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fr-FR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Breakfast Wrap </a:t>
                      </a: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fr-FR" sz="1000" b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Beans</a:t>
                      </a:r>
                      <a:r>
                        <a:rPr lang="fr-FR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 &amp; Hash</a:t>
                      </a: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fr-FR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Browns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GB" sz="1000" b="0" u="none" strike="noStrike" kern="1200" baseline="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E600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00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00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00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2811877"/>
                  </a:ext>
                </a:extLst>
              </a:tr>
              <a:tr h="1732499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DAILY BREAKFAST ITEMS</a:t>
                      </a:r>
                      <a:endParaRPr lang="en-GB" sz="1400" b="1" i="0" dirty="0">
                        <a:solidFill>
                          <a:srgbClr val="F0F9F4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93C17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fontAlgn="ctr" latinLnBrk="0" hangingPunct="1"/>
                      <a:r>
                        <a:rPr lang="en-GB" sz="1000" b="0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Porridge Station </a:t>
                      </a:r>
                    </a:p>
                    <a:p>
                      <a:pPr marL="0" algn="ctr" defTabSz="1007943" rtl="0" eaLnBrk="1" fontAlgn="ctr" latinLnBrk="0" hangingPunct="1"/>
                      <a:endParaRPr lang="en-GB" sz="1000" b="0" u="none" strike="noStrike" kern="12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algn="ctr" defTabSz="1007943" rtl="0" eaLnBrk="1" fontAlgn="ctr" latinLnBrk="0" hangingPunct="1"/>
                      <a:r>
                        <a:rPr lang="en-GB" sz="1000" b="0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Cow’s Milk</a:t>
                      </a:r>
                    </a:p>
                    <a:p>
                      <a:pPr marL="0" algn="ctr" defTabSz="1007943" rtl="0" eaLnBrk="1" fontAlgn="ctr" latinLnBrk="0" hangingPunct="1"/>
                      <a:r>
                        <a:rPr lang="en-GB" sz="1000" b="0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&amp; Oat Milk  </a:t>
                      </a:r>
                    </a:p>
                    <a:p>
                      <a:pPr marL="0" algn="ctr" defTabSz="1007943" rtl="0" eaLnBrk="1" fontAlgn="ctr" latinLnBrk="0" hangingPunct="1"/>
                      <a:endParaRPr lang="en-GB" sz="1000" b="0" u="none" strike="noStrike" kern="12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algn="ctr" defTabSz="1007943" rtl="0" eaLnBrk="1" fontAlgn="ctr" latinLnBrk="0" hangingPunct="1"/>
                      <a:r>
                        <a:rPr lang="en-GB" sz="1000" b="0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Cereals </a:t>
                      </a:r>
                    </a:p>
                    <a:p>
                      <a:pPr marL="0" algn="ctr" defTabSz="1007943" rtl="0" eaLnBrk="1" fontAlgn="ctr" latinLnBrk="0" hangingPunct="1"/>
                      <a:endParaRPr lang="en-GB" sz="1000" b="0" u="none" strike="noStrike" kern="12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algn="ctr" defTabSz="1007943" rtl="0" eaLnBrk="1" fontAlgn="ctr" latinLnBrk="0" hangingPunct="1"/>
                      <a:r>
                        <a:rPr lang="en-GB" sz="1000" b="0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Yoghurt Station</a:t>
                      </a:r>
                    </a:p>
                    <a:p>
                      <a:pPr marL="0" algn="ctr" defTabSz="1007943" rtl="0" eaLnBrk="1" fontAlgn="ctr" latinLnBrk="0" hangingPunct="1"/>
                      <a:endParaRPr lang="en-GB" sz="1000" b="0" u="none" strike="noStrike" kern="12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algn="ctr" defTabSz="1007943" rtl="0" eaLnBrk="1" fontAlgn="ctr" latinLnBrk="0" hangingPunct="1"/>
                      <a:r>
                        <a:rPr lang="en-GB" sz="1000" b="0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Toast &amp; Preserves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fontAlgn="ctr" latinLnBrk="0" hangingPunct="1"/>
                      <a:r>
                        <a:rPr lang="en-GB" sz="1000" b="0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Porridge Station</a:t>
                      </a:r>
                    </a:p>
                    <a:p>
                      <a:pPr marL="0" algn="ctr" defTabSz="1007943" rtl="0" eaLnBrk="1" fontAlgn="ctr" latinLnBrk="0" hangingPunct="1"/>
                      <a:r>
                        <a:rPr lang="en-GB" sz="1000" b="0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algn="ctr" defTabSz="1007943" rtl="0" eaLnBrk="1" fontAlgn="ctr" latinLnBrk="0" hangingPunct="1"/>
                      <a:r>
                        <a:rPr lang="en-GB" sz="1000" b="0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Cow’s Milk</a:t>
                      </a:r>
                    </a:p>
                    <a:p>
                      <a:pPr marL="0" algn="ctr" defTabSz="1007943" rtl="0" eaLnBrk="1" fontAlgn="ctr" latinLnBrk="0" hangingPunct="1"/>
                      <a:r>
                        <a:rPr lang="en-GB" sz="1000" b="0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&amp; Oat Milk  </a:t>
                      </a:r>
                    </a:p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0" b="0" u="none" strike="noStrike" kern="1200" noProof="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algn="ctr" defTabSz="1007943" rtl="0" eaLnBrk="1" fontAlgn="ctr" latinLnBrk="0" hangingPunct="1"/>
                      <a:r>
                        <a:rPr lang="en-GB" sz="1000" b="0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Cereals </a:t>
                      </a:r>
                    </a:p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0" b="0" u="none" strike="noStrike" kern="1200" noProof="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noProof="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Yoghurt Station</a:t>
                      </a:r>
                    </a:p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0" b="0" u="none" strike="noStrike" kern="1200" noProof="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noProof="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Toast &amp; Preserves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fontAlgn="ctr" latinLnBrk="0" hangingPunct="1"/>
                      <a:r>
                        <a:rPr lang="en-GB" sz="1000" b="0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Porridge Station </a:t>
                      </a:r>
                    </a:p>
                    <a:p>
                      <a:pPr marL="0" algn="ctr" defTabSz="1007943" rtl="0" eaLnBrk="1" fontAlgn="ctr" latinLnBrk="0" hangingPunct="1"/>
                      <a:endParaRPr lang="en-GB" sz="1000" b="0" u="none" strike="noStrike" kern="12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algn="ctr" defTabSz="1007943" rtl="0" eaLnBrk="1" fontAlgn="ctr" latinLnBrk="0" hangingPunct="1"/>
                      <a:r>
                        <a:rPr lang="en-GB" sz="1000" b="0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Cow’s Milk</a:t>
                      </a:r>
                    </a:p>
                    <a:p>
                      <a:pPr marL="0" algn="ctr" defTabSz="1007943" rtl="0" eaLnBrk="1" fontAlgn="ctr" latinLnBrk="0" hangingPunct="1"/>
                      <a:r>
                        <a:rPr lang="en-GB" sz="1000" b="0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&amp; Oat Milk  </a:t>
                      </a:r>
                    </a:p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0" b="0" u="none" strike="noStrike" kern="1200" noProof="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algn="ctr" defTabSz="1007943" rtl="0" eaLnBrk="1" fontAlgn="ctr" latinLnBrk="0" hangingPunct="1"/>
                      <a:r>
                        <a:rPr lang="en-GB" sz="1000" b="0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Cereals </a:t>
                      </a:r>
                    </a:p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0" b="0" u="none" strike="noStrike" kern="1200" noProof="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noProof="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Yoghurt Station</a:t>
                      </a:r>
                    </a:p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0" b="0" u="none" strike="noStrike" kern="1200" noProof="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noProof="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Toast &amp; Preserves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fontAlgn="ctr" latinLnBrk="0" hangingPunct="1"/>
                      <a:r>
                        <a:rPr lang="en-GB" sz="1000" b="0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Porridge Station</a:t>
                      </a:r>
                    </a:p>
                    <a:p>
                      <a:pPr marL="0" algn="ctr" defTabSz="1007943" rtl="0" eaLnBrk="1" fontAlgn="ctr" latinLnBrk="0" hangingPunct="1"/>
                      <a:r>
                        <a:rPr lang="en-GB" sz="1000" b="0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algn="ctr" defTabSz="1007943" rtl="0" eaLnBrk="1" fontAlgn="ctr" latinLnBrk="0" hangingPunct="1"/>
                      <a:r>
                        <a:rPr lang="en-GB" sz="1000" b="0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Cow’s Milk</a:t>
                      </a:r>
                    </a:p>
                    <a:p>
                      <a:pPr marL="0" algn="ctr" defTabSz="1007943" rtl="0" eaLnBrk="1" fontAlgn="ctr" latinLnBrk="0" hangingPunct="1"/>
                      <a:r>
                        <a:rPr lang="en-GB" sz="1000" b="0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&amp; Oat Milk  </a:t>
                      </a:r>
                    </a:p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0" b="0" u="none" strike="noStrike" kern="1200" noProof="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Cereals </a:t>
                      </a:r>
                    </a:p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0" b="0" u="none" strike="noStrike" kern="1200" noProof="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noProof="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Yoghurt Station</a:t>
                      </a:r>
                    </a:p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0" b="0" u="none" strike="noStrike" kern="1200" noProof="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noProof="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Toast &amp; Preserves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fontAlgn="ctr" latinLnBrk="0" hangingPunct="1"/>
                      <a:r>
                        <a:rPr lang="en-GB" sz="1000" b="0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Porridge Station</a:t>
                      </a:r>
                    </a:p>
                    <a:p>
                      <a:pPr marL="0" algn="ctr" defTabSz="1007943" rtl="0" eaLnBrk="1" fontAlgn="ctr" latinLnBrk="0" hangingPunct="1"/>
                      <a:r>
                        <a:rPr lang="en-GB" sz="1000" b="0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algn="ctr" defTabSz="1007943" rtl="0" eaLnBrk="1" fontAlgn="ctr" latinLnBrk="0" hangingPunct="1"/>
                      <a:r>
                        <a:rPr lang="en-GB" sz="1000" b="0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Cow’s Milk</a:t>
                      </a:r>
                    </a:p>
                    <a:p>
                      <a:pPr marL="0" algn="ctr" defTabSz="1007943" rtl="0" eaLnBrk="1" fontAlgn="ctr" latinLnBrk="0" hangingPunct="1"/>
                      <a:r>
                        <a:rPr lang="en-GB" sz="1000" b="0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&amp; Oat Milk  </a:t>
                      </a:r>
                    </a:p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0" b="0" u="none" strike="noStrike" kern="1200" noProof="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algn="ctr" defTabSz="1007943" rtl="0" eaLnBrk="1" fontAlgn="ctr" latinLnBrk="0" hangingPunct="1"/>
                      <a:r>
                        <a:rPr lang="en-GB" sz="1000" b="0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Cereals </a:t>
                      </a:r>
                    </a:p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0" b="0" u="none" strike="noStrike" kern="1200" noProof="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noProof="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Yoghurt Station</a:t>
                      </a:r>
                    </a:p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0" b="0" u="none" strike="noStrike" kern="1200" noProof="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noProof="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Toast &amp; Preserves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fontAlgn="ctr" latinLnBrk="0" hangingPunct="1"/>
                      <a:r>
                        <a:rPr lang="en-GB" sz="1000" b="0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Porridge Station</a:t>
                      </a:r>
                    </a:p>
                    <a:p>
                      <a:pPr marL="0" algn="ctr" defTabSz="1007943" rtl="0" eaLnBrk="1" fontAlgn="ctr" latinLnBrk="0" hangingPunct="1"/>
                      <a:r>
                        <a:rPr lang="en-GB" sz="1000" b="0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algn="ctr" defTabSz="1007943" rtl="0" eaLnBrk="1" fontAlgn="ctr" latinLnBrk="0" hangingPunct="1"/>
                      <a:r>
                        <a:rPr lang="en-GB" sz="1000" b="0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Cow’s Milk</a:t>
                      </a:r>
                    </a:p>
                    <a:p>
                      <a:pPr marL="0" algn="ctr" defTabSz="1007943" rtl="0" eaLnBrk="1" fontAlgn="ctr" latinLnBrk="0" hangingPunct="1"/>
                      <a:r>
                        <a:rPr lang="en-GB" sz="1000" b="0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&amp; Oat Milk  </a:t>
                      </a:r>
                    </a:p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0" b="0" u="none" strike="noStrike" kern="1200" noProof="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algn="ctr" defTabSz="1007943" rtl="0" eaLnBrk="1" fontAlgn="ctr" latinLnBrk="0" hangingPunct="1"/>
                      <a:r>
                        <a:rPr lang="en-GB" sz="1000" b="0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Cereals </a:t>
                      </a:r>
                    </a:p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0" b="0" u="none" strike="noStrike" kern="1200" noProof="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noProof="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Yoghurt Station</a:t>
                      </a:r>
                    </a:p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0" b="0" u="none" strike="noStrike" kern="1200" noProof="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noProof="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Toast &amp; Preserves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fontAlgn="ctr" latinLnBrk="0" hangingPunct="1"/>
                      <a:r>
                        <a:rPr lang="en-GB" sz="1000" b="0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Porridge Station</a:t>
                      </a:r>
                    </a:p>
                    <a:p>
                      <a:pPr marL="0" algn="ctr" defTabSz="1007943" rtl="0" eaLnBrk="1" fontAlgn="ctr" latinLnBrk="0" hangingPunct="1"/>
                      <a:r>
                        <a:rPr lang="en-GB" sz="1000" b="0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algn="ctr" defTabSz="1007943" rtl="0" eaLnBrk="1" fontAlgn="ctr" latinLnBrk="0" hangingPunct="1"/>
                      <a:r>
                        <a:rPr lang="en-GB" sz="1000" b="0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Cow’s Milk</a:t>
                      </a:r>
                    </a:p>
                    <a:p>
                      <a:pPr marL="0" algn="ctr" defTabSz="1007943" rtl="0" eaLnBrk="1" fontAlgn="ctr" latinLnBrk="0" hangingPunct="1"/>
                      <a:r>
                        <a:rPr lang="en-GB" sz="1000" b="0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&amp; Oat Milk  </a:t>
                      </a:r>
                    </a:p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0" b="0" u="none" strike="noStrike" kern="1200" noProof="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algn="ctr" defTabSz="1007943" rtl="0" eaLnBrk="1" fontAlgn="ctr" latinLnBrk="0" hangingPunct="1"/>
                      <a:r>
                        <a:rPr lang="en-GB" sz="1000" b="0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Cereals </a:t>
                      </a:r>
                    </a:p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0" b="0" u="none" strike="noStrike" kern="1200" noProof="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noProof="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Yoghurt Station</a:t>
                      </a:r>
                    </a:p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0" b="0" u="none" strike="noStrike" kern="1200" noProof="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noProof="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Toast &amp; Preserves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0977404"/>
                  </a:ext>
                </a:extLst>
              </a:tr>
              <a:tr h="532331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FRUIT</a:t>
                      </a:r>
                      <a:endParaRPr lang="en-GB" sz="1400" b="1" i="0" dirty="0">
                        <a:solidFill>
                          <a:srgbClr val="F0F9F4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93C17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Whole Fruit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Sliced Fresh Fruit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Whole Fruit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Sliced Fresh Fruit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Whole Fruit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b="0" i="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Sliced Fresh Fruit</a:t>
                      </a:r>
                      <a:endParaRPr lang="en-US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b="0" i="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Whole Fruit</a:t>
                      </a:r>
                      <a:endParaRPr lang="en-US" dirty="0"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0" b="0" u="none" strike="noStrike" kern="1200" noProof="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77556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56007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55FD3E3-9A76-5274-F0E1-2AFA94D220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8876393"/>
              </p:ext>
            </p:extLst>
          </p:nvPr>
        </p:nvGraphicFramePr>
        <p:xfrm>
          <a:off x="290329" y="1606669"/>
          <a:ext cx="10094642" cy="5594588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249348">
                  <a:extLst>
                    <a:ext uri="{9D8B030D-6E8A-4147-A177-3AD203B41FA5}">
                      <a16:colId xmlns:a16="http://schemas.microsoft.com/office/drawing/2014/main" val="1872024225"/>
                    </a:ext>
                  </a:extLst>
                </a:gridCol>
                <a:gridCol w="1263989">
                  <a:extLst>
                    <a:ext uri="{9D8B030D-6E8A-4147-A177-3AD203B41FA5}">
                      <a16:colId xmlns:a16="http://schemas.microsoft.com/office/drawing/2014/main" val="1793934144"/>
                    </a:ext>
                  </a:extLst>
                </a:gridCol>
                <a:gridCol w="1158502">
                  <a:extLst>
                    <a:ext uri="{9D8B030D-6E8A-4147-A177-3AD203B41FA5}">
                      <a16:colId xmlns:a16="http://schemas.microsoft.com/office/drawing/2014/main" val="3345603019"/>
                    </a:ext>
                  </a:extLst>
                </a:gridCol>
                <a:gridCol w="1363667">
                  <a:extLst>
                    <a:ext uri="{9D8B030D-6E8A-4147-A177-3AD203B41FA5}">
                      <a16:colId xmlns:a16="http://schemas.microsoft.com/office/drawing/2014/main" val="3054068587"/>
                    </a:ext>
                  </a:extLst>
                </a:gridCol>
                <a:gridCol w="1264784">
                  <a:extLst>
                    <a:ext uri="{9D8B030D-6E8A-4147-A177-3AD203B41FA5}">
                      <a16:colId xmlns:a16="http://schemas.microsoft.com/office/drawing/2014/main" val="730388520"/>
                    </a:ext>
                  </a:extLst>
                </a:gridCol>
                <a:gridCol w="1264784">
                  <a:extLst>
                    <a:ext uri="{9D8B030D-6E8A-4147-A177-3AD203B41FA5}">
                      <a16:colId xmlns:a16="http://schemas.microsoft.com/office/drawing/2014/main" val="108890227"/>
                    </a:ext>
                  </a:extLst>
                </a:gridCol>
                <a:gridCol w="1264784">
                  <a:extLst>
                    <a:ext uri="{9D8B030D-6E8A-4147-A177-3AD203B41FA5}">
                      <a16:colId xmlns:a16="http://schemas.microsoft.com/office/drawing/2014/main" val="3983244218"/>
                    </a:ext>
                  </a:extLst>
                </a:gridCol>
                <a:gridCol w="1264784">
                  <a:extLst>
                    <a:ext uri="{9D8B030D-6E8A-4147-A177-3AD203B41FA5}">
                      <a16:colId xmlns:a16="http://schemas.microsoft.com/office/drawing/2014/main" val="2948517064"/>
                    </a:ext>
                  </a:extLst>
                </a:gridCol>
              </a:tblGrid>
              <a:tr h="641197">
                <a:tc>
                  <a:txBody>
                    <a:bodyPr/>
                    <a:lstStyle/>
                    <a:p>
                      <a:pPr algn="ctr"/>
                      <a:r>
                        <a:rPr lang="en-GB" sz="1400" b="1" u="none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WEEK </a:t>
                      </a:r>
                    </a:p>
                    <a:p>
                      <a:pPr algn="ctr"/>
                      <a:r>
                        <a:rPr lang="en-GB" sz="1400" b="1" i="0" u="none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THREE</a:t>
                      </a:r>
                    </a:p>
                  </a:txBody>
                  <a:tcPr anchor="ctr">
                    <a:solidFill>
                      <a:srgbClr val="465C8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u="none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MONDAY</a:t>
                      </a:r>
                      <a:endParaRPr lang="en-GB" sz="1400" b="1" i="0" u="none" dirty="0">
                        <a:solidFill>
                          <a:srgbClr val="F0F9F4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65C8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u="none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TUESDAY</a:t>
                      </a:r>
                      <a:endParaRPr lang="en-GB" sz="1400" b="1" i="0" u="none" dirty="0">
                        <a:solidFill>
                          <a:srgbClr val="F0F9F4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65C8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u="none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WEDNESDAY</a:t>
                      </a:r>
                      <a:endParaRPr lang="en-GB" sz="1400" b="1" i="0" u="none" dirty="0">
                        <a:solidFill>
                          <a:srgbClr val="F0F9F4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65C8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u="none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THURSDAY</a:t>
                      </a:r>
                      <a:endParaRPr lang="en-GB" sz="1400" b="1" i="0" u="none" dirty="0">
                        <a:solidFill>
                          <a:srgbClr val="F0F9F4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65C8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u="none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FRIDAY</a:t>
                      </a:r>
                      <a:endParaRPr lang="en-GB" sz="1400" b="1" i="0" u="none" dirty="0">
                        <a:solidFill>
                          <a:srgbClr val="F0F9F4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65C8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u="none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SATURDAY</a:t>
                      </a:r>
                      <a:endParaRPr lang="en-GB" sz="1400" b="1" i="0" u="none" dirty="0">
                        <a:solidFill>
                          <a:srgbClr val="F0F9F4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65C8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u="none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SUNDAY</a:t>
                      </a:r>
                      <a:endParaRPr lang="en-GB" sz="1400" b="1" i="0" u="none" dirty="0">
                        <a:solidFill>
                          <a:srgbClr val="F0F9F4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65C8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9912350"/>
                  </a:ext>
                </a:extLst>
              </a:tr>
              <a:tr h="673297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HYDRATION</a:t>
                      </a:r>
                      <a:endParaRPr lang="en-GB" sz="1400" b="1" i="0" dirty="0">
                        <a:solidFill>
                          <a:srgbClr val="F0F9F4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465C8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/>
                          <a:ea typeface="+mn-ea"/>
                          <a:cs typeface="+mn-cs"/>
                        </a:rPr>
                        <a:t>Apple Juice</a:t>
                      </a:r>
                      <a:endParaRPr lang="en-GB" sz="1000" b="0" u="none" strike="noStrike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GB" sz="1000" b="0" u="none" strike="noStrike" kern="1200" dirty="0">
                        <a:solidFill>
                          <a:schemeClr val="tx1"/>
                        </a:solidFill>
                        <a:effectLst/>
                        <a:latin typeface="Century Gothic"/>
                        <a:ea typeface="+mn-ea"/>
                        <a:cs typeface="+mn-cs"/>
                      </a:endParaRP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/>
                          <a:ea typeface="+mn-ea"/>
                          <a:cs typeface="+mn-cs"/>
                        </a:rPr>
                        <a:t>Infused Water</a:t>
                      </a:r>
                      <a:endParaRPr lang="en-GB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b="0" i="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Century Gothic"/>
                        </a:rPr>
                        <a:t>Orange </a:t>
                      </a: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/>
                          <a:ea typeface="+mn-ea"/>
                          <a:cs typeface="+mn-cs"/>
                        </a:rPr>
                        <a:t>Juice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/>
                          <a:ea typeface="+mn-ea"/>
                          <a:cs typeface="+mn-cs"/>
                        </a:rPr>
                        <a:t>Infused Water</a:t>
                      </a:r>
                      <a:endParaRPr lang="en-GB" sz="10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b="0" i="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Century Gothic"/>
                        </a:rPr>
                        <a:t>Apple</a:t>
                      </a: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/>
                          <a:ea typeface="+mn-ea"/>
                          <a:cs typeface="+mn-cs"/>
                        </a:rPr>
                        <a:t> Juice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/>
                          <a:ea typeface="+mn-ea"/>
                          <a:cs typeface="+mn-cs"/>
                        </a:rPr>
                        <a:t>Infused Water</a:t>
                      </a:r>
                      <a:endParaRPr lang="en-GB" sz="10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b="0" i="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Century Gothic"/>
                        </a:rPr>
                        <a:t>Orange</a:t>
                      </a: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/>
                          <a:ea typeface="+mn-ea"/>
                          <a:cs typeface="+mn-cs"/>
                        </a:rPr>
                        <a:t> Juice 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0" b="0" u="none" strike="noStrike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/>
                          <a:ea typeface="+mn-ea"/>
                          <a:cs typeface="+mn-cs"/>
                        </a:rPr>
                        <a:t>Infused Water</a:t>
                      </a:r>
                      <a:endParaRPr lang="en-GB" sz="10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b="0" i="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Century Gothic"/>
                        </a:rPr>
                        <a:t>Apple</a:t>
                      </a: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/>
                          <a:ea typeface="+mn-ea"/>
                          <a:cs typeface="+mn-cs"/>
                        </a:rPr>
                        <a:t> Juice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/>
                          <a:ea typeface="+mn-ea"/>
                          <a:cs typeface="+mn-cs"/>
                        </a:rPr>
                        <a:t>Infused Water</a:t>
                      </a:r>
                      <a:endParaRPr lang="en-GB" sz="10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Apple &amp;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Orange Juice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0" b="0" u="none" strike="noStrike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/>
                          <a:ea typeface="+mn-ea"/>
                          <a:cs typeface="+mn-cs"/>
                        </a:rPr>
                        <a:t>Infused Water</a:t>
                      </a:r>
                      <a:endParaRPr lang="en-GB" sz="10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Apple &amp; 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Orange Juice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0" b="0" u="none" strike="noStrike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/>
                          <a:ea typeface="+mn-ea"/>
                          <a:cs typeface="+mn-cs"/>
                        </a:rPr>
                        <a:t>Infused Water</a:t>
                      </a:r>
                      <a:endParaRPr lang="en-GB" sz="1000" dirty="0"/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8912788"/>
                  </a:ext>
                </a:extLst>
              </a:tr>
              <a:tr h="969267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BREAKFAST OPTION 1</a:t>
                      </a:r>
                      <a:endParaRPr lang="en-GB" sz="1400" b="1" i="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465C8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US" sz="1000" b="0" u="none" strike="noStrike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Bacon Muffin with Choice of Red or Brown Sauce</a:t>
                      </a:r>
                      <a:endParaRPr lang="en-US" sz="1000" b="0" u="none" strike="noStrike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US" sz="1000" b="0" u="none" strike="noStrike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000" dirty="0"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Croissants with Jam and Butter</a:t>
                      </a:r>
                    </a:p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0" b="0" u="none" strike="noStrike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>
                          <a:latin typeface="Century Gothic" panose="020B0502020202020204" pitchFamily="34" charset="0"/>
                        </a:rPr>
                        <a:t>Fried Eggs, Scrambled Egg or Baked Beans on Toast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b="0" i="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Breakfast Wrap</a:t>
                      </a:r>
                      <a:endParaRPr lang="en-US" sz="1000" b="0" i="0" u="none" strike="noStrike" kern="1200" noProof="0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b="0" i="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 Beans, Sausage &amp; Hash Brown</a:t>
                      </a:r>
                      <a:endParaRPr lang="en-GB" dirty="0"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Grilled Sausages</a:t>
                      </a:r>
                      <a:endParaRPr lang="en-US" sz="1000" dirty="0"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Quorn Sausages </a:t>
                      </a:r>
                      <a:endParaRPr lang="en-GB" sz="1000" dirty="0"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Baked Beans</a:t>
                      </a:r>
                      <a:endParaRPr lang="en-GB" sz="1000" dirty="0"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Hash Browns</a:t>
                      </a:r>
                      <a:endParaRPr lang="en-GB" sz="1000" dirty="0"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000" dirty="0"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000" dirty="0">
                          <a:latin typeface="Century Gothic" panose="020B0502020202020204" pitchFamily="34" charset="0"/>
                        </a:rPr>
                        <a:t>Pain Au </a:t>
                      </a:r>
                      <a:r>
                        <a:rPr lang="en-GB" sz="1000" dirty="0" err="1">
                          <a:latin typeface="Century Gothic" panose="020B0502020202020204" pitchFamily="34" charset="0"/>
                        </a:rPr>
                        <a:t>Chocolat</a:t>
                      </a:r>
                      <a:endParaRPr lang="en-GB" sz="1000" dirty="0"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Brunch</a:t>
                      </a:r>
                      <a:endParaRPr lang="en-US" dirty="0"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US" sz="1000" b="0" u="none" strike="noStrike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Bacon</a:t>
                      </a:r>
                      <a:endParaRPr lang="en-GB" dirty="0"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Sausage</a:t>
                      </a:r>
                      <a:endParaRPr lang="en-GB" dirty="0"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Fried Eggs </a:t>
                      </a:r>
                      <a:endParaRPr lang="en-GB" dirty="0"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Baked Beans</a:t>
                      </a:r>
                      <a:endParaRPr lang="en-GB" dirty="0"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Mushrooms</a:t>
                      </a:r>
                      <a:endParaRPr lang="en-GB" dirty="0"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Hash Browns</a:t>
                      </a:r>
                      <a:endParaRPr lang="en-GB" dirty="0"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US" sz="1000" b="0" u="none" strike="noStrike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8424781"/>
                  </a:ext>
                </a:extLst>
              </a:tr>
              <a:tr h="949483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BREAKFAST OPTION 2</a:t>
                      </a:r>
                    </a:p>
                  </a:txBody>
                  <a:tcPr anchor="ctr"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465C8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000" b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Fried Egg Muffin with Choice of Red or Brown sauce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defTabSz="914400">
                        <a:tabLst/>
                        <a:defRPr/>
                      </a:pPr>
                      <a:endParaRPr lang="en-US"/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dirty="0"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fr-FR" sz="1000" b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Vegetarian</a:t>
                      </a: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fr-FR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Breakfast Wrap </a:t>
                      </a: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fr-FR" sz="1000" b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Beans</a:t>
                      </a:r>
                      <a:r>
                        <a:rPr lang="fr-FR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 &amp; Hash</a:t>
                      </a: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fr-FR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Browns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GB" sz="1000" b="0" u="none" strike="noStrike" kern="1200" baseline="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E600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00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00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00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2811877"/>
                  </a:ext>
                </a:extLst>
              </a:tr>
              <a:tr h="1740901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DAILY BREAKFAST ITEMS</a:t>
                      </a:r>
                      <a:endParaRPr lang="en-GB" sz="1400" b="1" i="0" dirty="0">
                        <a:solidFill>
                          <a:srgbClr val="F0F9F4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465C8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Porridge Station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Cow’s Milk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&amp; Oat Milk  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0" b="0" u="none" strike="noStrike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Cereals 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0" b="0" u="none" strike="noStrike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Yoghurt Station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0" b="0" u="none" strike="noStrike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Toast &amp; Preserves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Porridge Station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Cow’s Milk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&amp; Oat Milk  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0" b="0" u="none" strike="noStrike" kern="1200" noProof="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Cereals 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0" b="0" u="none" strike="noStrike" kern="1200" noProof="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Yoghurt Station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0" b="0" u="none" strike="noStrike" kern="1200" noProof="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Toast &amp; Preserves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Porridge Station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Cow’s Milk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&amp; Oat Milk  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0" b="0" u="none" strike="noStrike" kern="1200" noProof="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Cereals 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0" b="0" u="none" strike="noStrike" kern="1200" noProof="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Yoghurt Station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0" b="0" u="none" strike="noStrike" kern="1200" noProof="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Toast &amp; Preserves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Porridge Station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Cow’s Milk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&amp; Oat Milk  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0" b="0" u="none" strike="noStrike" kern="1200" noProof="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Cereals 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0" b="0" u="none" strike="noStrike" kern="1200" noProof="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Yoghurt Station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0" b="0" u="none" strike="noStrike" kern="1200" noProof="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Toast &amp; Preserves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Porridge Station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Cow’s Milk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&amp; Oat Milk  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0" b="0" u="none" strike="noStrike" kern="1200" noProof="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Cereals 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0" b="0" u="none" strike="noStrike" kern="1200" noProof="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Yoghurt Station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0" b="0" u="none" strike="noStrike" kern="1200" noProof="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Toast &amp; Preserves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Porridge Station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Cow’s Milk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&amp; Oat Milk  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0" b="0" u="none" strike="noStrike" kern="1200" noProof="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Cereals 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0" b="0" u="none" strike="noStrike" kern="1200" noProof="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Yoghurt Station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0" b="0" u="none" strike="noStrike" kern="1200" noProof="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Toast &amp; Preserves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Porridge Station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Cow’s Milk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&amp; Oat Milk  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0" b="0" u="none" strike="noStrike" kern="1200" noProof="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Cereals 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0" b="0" u="none" strike="noStrike" kern="1200" noProof="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Yoghurt Station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0" b="0" u="none" strike="noStrike" kern="1200" noProof="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Toast &amp; Preserves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0977404"/>
                  </a:ext>
                </a:extLst>
              </a:tr>
              <a:tr h="565761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FRUIT</a:t>
                      </a:r>
                      <a:endParaRPr lang="en-GB" sz="1400" b="1" i="0" dirty="0">
                        <a:solidFill>
                          <a:srgbClr val="F0F9F4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465C8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Whole Fruit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Sliced Fresh Fruit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Whole Fruit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Sliced Fresh Fruit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Whole Fruit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Whole Fruit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0" b="0" u="none" strike="noStrike" kern="1200" noProof="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Sliced Fresh Fruit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77556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379962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402F89F4-9FF5-D8BC-4CB2-E537DFA750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2793975"/>
              </p:ext>
            </p:extLst>
          </p:nvPr>
        </p:nvGraphicFramePr>
        <p:xfrm>
          <a:off x="298585" y="1619730"/>
          <a:ext cx="10127073" cy="5725449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672454">
                  <a:extLst>
                    <a:ext uri="{9D8B030D-6E8A-4147-A177-3AD203B41FA5}">
                      <a16:colId xmlns:a16="http://schemas.microsoft.com/office/drawing/2014/main" val="1872024225"/>
                    </a:ext>
                  </a:extLst>
                </a:gridCol>
                <a:gridCol w="1692053">
                  <a:extLst>
                    <a:ext uri="{9D8B030D-6E8A-4147-A177-3AD203B41FA5}">
                      <a16:colId xmlns:a16="http://schemas.microsoft.com/office/drawing/2014/main" val="1793934144"/>
                    </a:ext>
                  </a:extLst>
                </a:gridCol>
                <a:gridCol w="1550842">
                  <a:extLst>
                    <a:ext uri="{9D8B030D-6E8A-4147-A177-3AD203B41FA5}">
                      <a16:colId xmlns:a16="http://schemas.microsoft.com/office/drawing/2014/main" val="3345603019"/>
                    </a:ext>
                  </a:extLst>
                </a:gridCol>
                <a:gridCol w="1825488">
                  <a:extLst>
                    <a:ext uri="{9D8B030D-6E8A-4147-A177-3AD203B41FA5}">
                      <a16:colId xmlns:a16="http://schemas.microsoft.com/office/drawing/2014/main" val="3054068587"/>
                    </a:ext>
                  </a:extLst>
                </a:gridCol>
                <a:gridCol w="1693118">
                  <a:extLst>
                    <a:ext uri="{9D8B030D-6E8A-4147-A177-3AD203B41FA5}">
                      <a16:colId xmlns:a16="http://schemas.microsoft.com/office/drawing/2014/main" val="730388520"/>
                    </a:ext>
                  </a:extLst>
                </a:gridCol>
                <a:gridCol w="1693118">
                  <a:extLst>
                    <a:ext uri="{9D8B030D-6E8A-4147-A177-3AD203B41FA5}">
                      <a16:colId xmlns:a16="http://schemas.microsoft.com/office/drawing/2014/main" val="108890227"/>
                    </a:ext>
                  </a:extLst>
                </a:gridCol>
              </a:tblGrid>
              <a:tr h="1764082">
                <a:tc>
                  <a:txBody>
                    <a:bodyPr/>
                    <a:lstStyle/>
                    <a:p>
                      <a:pPr algn="ctr"/>
                      <a:r>
                        <a:rPr lang="en-GB" sz="1400" b="1" i="0" u="none" dirty="0">
                          <a:solidFill>
                            <a:srgbClr val="708791"/>
                          </a:solidFill>
                          <a:latin typeface="Century Gothic" panose="020B0502020202020204" pitchFamily="34" charset="0"/>
                        </a:rPr>
                        <a:t>PRE-PREP</a:t>
                      </a:r>
                    </a:p>
                    <a:p>
                      <a:pPr algn="ctr"/>
                      <a:r>
                        <a:rPr lang="en-GB" sz="1400" b="1" i="0" u="none" dirty="0">
                          <a:solidFill>
                            <a:srgbClr val="708791"/>
                          </a:solidFill>
                          <a:latin typeface="Century Gothic" panose="020B0502020202020204" pitchFamily="34" charset="0"/>
                        </a:rPr>
                        <a:t>WEEK ONE</a:t>
                      </a:r>
                    </a:p>
                  </a:txBody>
                  <a:tcPr anchor="ctr">
                    <a:solidFill>
                      <a:srgbClr val="F7DC2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u="none" dirty="0">
                          <a:solidFill>
                            <a:srgbClr val="708791"/>
                          </a:solidFill>
                          <a:latin typeface="Century Gothic" panose="020B0502020202020204" pitchFamily="34" charset="0"/>
                        </a:rPr>
                        <a:t>MONDAY</a:t>
                      </a:r>
                      <a:endParaRPr lang="en-GB" sz="1400" b="1" i="0" u="none" dirty="0">
                        <a:solidFill>
                          <a:srgbClr val="70879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C2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u="none" dirty="0">
                          <a:solidFill>
                            <a:srgbClr val="708791"/>
                          </a:solidFill>
                          <a:latin typeface="Century Gothic" panose="020B0502020202020204" pitchFamily="34" charset="0"/>
                        </a:rPr>
                        <a:t>TUESDAY</a:t>
                      </a:r>
                      <a:endParaRPr lang="en-GB" sz="1400" b="1" i="0" u="none" dirty="0">
                        <a:solidFill>
                          <a:srgbClr val="70879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C2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u="none" dirty="0">
                          <a:solidFill>
                            <a:srgbClr val="708791"/>
                          </a:solidFill>
                          <a:latin typeface="Century Gothic" panose="020B0502020202020204" pitchFamily="34" charset="0"/>
                        </a:rPr>
                        <a:t>WEDNESDAY</a:t>
                      </a:r>
                      <a:endParaRPr lang="en-GB" sz="1400" b="1" i="0" u="none" dirty="0">
                        <a:solidFill>
                          <a:srgbClr val="70879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C2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u="none" dirty="0">
                          <a:solidFill>
                            <a:srgbClr val="708791"/>
                          </a:solidFill>
                          <a:latin typeface="Century Gothic" panose="020B0502020202020204" pitchFamily="34" charset="0"/>
                        </a:rPr>
                        <a:t>THURSDAY</a:t>
                      </a:r>
                      <a:endParaRPr lang="en-GB" sz="1400" b="1" i="0" u="none" dirty="0">
                        <a:solidFill>
                          <a:srgbClr val="70879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C2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u="none" dirty="0">
                          <a:solidFill>
                            <a:srgbClr val="708791"/>
                          </a:solidFill>
                          <a:latin typeface="Century Gothic" panose="020B0502020202020204" pitchFamily="34" charset="0"/>
                        </a:rPr>
                        <a:t>FRIDAY</a:t>
                      </a:r>
                      <a:endParaRPr lang="en-GB" sz="1400" b="1" i="0" u="none" dirty="0">
                        <a:solidFill>
                          <a:srgbClr val="70879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C2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9912350"/>
                  </a:ext>
                </a:extLst>
              </a:tr>
              <a:tr h="1828983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708791"/>
                          </a:solidFill>
                          <a:latin typeface="Century Gothic" panose="020B0502020202020204" pitchFamily="34" charset="0"/>
                        </a:rPr>
                        <a:t>MORNING BREAK</a:t>
                      </a:r>
                    </a:p>
                  </a:txBody>
                  <a:tcPr anchor="ctr"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7DC2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Selection of Whole Fruit or Wholemeal Bread with Butter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Selection of Whole Fruit or Wholemeal Bread with Butter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Selection of Whole Fruit or Wholemeal Bread with Butter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Selection of Whole Fruit or Wholemeal Bread with Butter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Selection of Whole Fruit or Wholemeal Bread with Butter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8912788"/>
                  </a:ext>
                </a:extLst>
              </a:tr>
              <a:tr h="2132384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708791"/>
                          </a:solidFill>
                          <a:latin typeface="Century Gothic" panose="020B0502020202020204" pitchFamily="34" charset="0"/>
                        </a:rPr>
                        <a:t>AFTERNOON BREAK</a:t>
                      </a:r>
                    </a:p>
                  </a:txBody>
                  <a:tcPr anchor="ctr"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7DC2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GB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/>
                        <a:ea typeface="+mn-ea"/>
                        <a:cs typeface="+mn-cs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2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/>
                          <a:ea typeface="+mn-ea"/>
                          <a:cs typeface="+mn-cs"/>
                        </a:rPr>
                        <a:t>Pain au Chocolate</a:t>
                      </a:r>
                      <a:endParaRPr lang="en-GB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2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/>
                          <a:ea typeface="+mn-ea"/>
                          <a:cs typeface="+mn-cs"/>
                        </a:rPr>
                        <a:t>Classic Shortbread</a:t>
                      </a:r>
                      <a:endParaRPr lang="en-US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 Gothic"/>
                        </a:rPr>
                        <a:t>Cheese Pizza Baguette</a:t>
                      </a:r>
                      <a:endParaRPr lang="en-GB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2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/>
                          <a:ea typeface="+mn-ea"/>
                          <a:cs typeface="+mn-cs"/>
                        </a:rPr>
                        <a:t>Healthy Honey Seeded Flapjack</a:t>
                      </a:r>
                      <a:endParaRPr lang="en-US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2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/>
                          <a:ea typeface="+mn-ea"/>
                          <a:cs typeface="+mn-cs"/>
                        </a:rPr>
                        <a:t>Classic Pork Sausage Roll or Vegan Sausage Roll</a:t>
                      </a:r>
                      <a:endParaRPr lang="en-US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84247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710885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402F89F4-9FF5-D8BC-4CB2-E537DFA750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0727020"/>
              </p:ext>
            </p:extLst>
          </p:nvPr>
        </p:nvGraphicFramePr>
        <p:xfrm>
          <a:off x="298584" y="1619731"/>
          <a:ext cx="10119579" cy="571795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671216">
                  <a:extLst>
                    <a:ext uri="{9D8B030D-6E8A-4147-A177-3AD203B41FA5}">
                      <a16:colId xmlns:a16="http://schemas.microsoft.com/office/drawing/2014/main" val="1872024225"/>
                    </a:ext>
                  </a:extLst>
                </a:gridCol>
                <a:gridCol w="1690801">
                  <a:extLst>
                    <a:ext uri="{9D8B030D-6E8A-4147-A177-3AD203B41FA5}">
                      <a16:colId xmlns:a16="http://schemas.microsoft.com/office/drawing/2014/main" val="1793934144"/>
                    </a:ext>
                  </a:extLst>
                </a:gridCol>
                <a:gridCol w="1549694">
                  <a:extLst>
                    <a:ext uri="{9D8B030D-6E8A-4147-A177-3AD203B41FA5}">
                      <a16:colId xmlns:a16="http://schemas.microsoft.com/office/drawing/2014/main" val="3345603019"/>
                    </a:ext>
                  </a:extLst>
                </a:gridCol>
                <a:gridCol w="1824138">
                  <a:extLst>
                    <a:ext uri="{9D8B030D-6E8A-4147-A177-3AD203B41FA5}">
                      <a16:colId xmlns:a16="http://schemas.microsoft.com/office/drawing/2014/main" val="3054068587"/>
                    </a:ext>
                  </a:extLst>
                </a:gridCol>
                <a:gridCol w="1691865">
                  <a:extLst>
                    <a:ext uri="{9D8B030D-6E8A-4147-A177-3AD203B41FA5}">
                      <a16:colId xmlns:a16="http://schemas.microsoft.com/office/drawing/2014/main" val="730388520"/>
                    </a:ext>
                  </a:extLst>
                </a:gridCol>
                <a:gridCol w="1691865">
                  <a:extLst>
                    <a:ext uri="{9D8B030D-6E8A-4147-A177-3AD203B41FA5}">
                      <a16:colId xmlns:a16="http://schemas.microsoft.com/office/drawing/2014/main" val="108890227"/>
                    </a:ext>
                  </a:extLst>
                </a:gridCol>
              </a:tblGrid>
              <a:tr h="1761773">
                <a:tc>
                  <a:txBody>
                    <a:bodyPr/>
                    <a:lstStyle/>
                    <a:p>
                      <a:pPr algn="ctr"/>
                      <a:r>
                        <a:rPr lang="en-GB" sz="1400" b="1" i="0" u="none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PRE- PREP </a:t>
                      </a:r>
                    </a:p>
                    <a:p>
                      <a:pPr algn="ctr"/>
                      <a:r>
                        <a:rPr lang="en-GB" sz="1400" b="1" i="0" u="none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WEEK TWO</a:t>
                      </a:r>
                    </a:p>
                  </a:txBody>
                  <a:tcPr anchor="ctr">
                    <a:solidFill>
                      <a:srgbClr val="93C17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u="none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MONDAY</a:t>
                      </a:r>
                      <a:endParaRPr lang="en-GB" sz="1400" b="1" i="0" u="none" dirty="0">
                        <a:solidFill>
                          <a:srgbClr val="F0F9F4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17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u="none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TUESDAY</a:t>
                      </a:r>
                      <a:endParaRPr lang="en-GB" sz="1400" b="1" i="0" u="none" dirty="0">
                        <a:solidFill>
                          <a:srgbClr val="F0F9F4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17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u="none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WEDNESDAY</a:t>
                      </a:r>
                      <a:endParaRPr lang="en-GB" sz="1400" b="1" i="0" u="none" dirty="0">
                        <a:solidFill>
                          <a:srgbClr val="F0F9F4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17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u="none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THURSDAY</a:t>
                      </a:r>
                      <a:endParaRPr lang="en-GB" sz="1400" b="1" i="0" u="none" dirty="0">
                        <a:solidFill>
                          <a:srgbClr val="F0F9F4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17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u="none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FRIDAY</a:t>
                      </a:r>
                      <a:endParaRPr lang="en-GB" sz="1400" b="1" i="0" u="none" dirty="0">
                        <a:solidFill>
                          <a:srgbClr val="F0F9F4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1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9912350"/>
                  </a:ext>
                </a:extLst>
              </a:tr>
              <a:tr h="1826588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MORNING BREAK</a:t>
                      </a:r>
                    </a:p>
                  </a:txBody>
                  <a:tcPr anchor="ctr"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93C17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Selection of Whole Fruit or Wholemeal Bread with Butter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Selection of Whole Fruit or Wholemeal Bread with Butter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Selection of Whole Fruit or Wholemeal Bread with Butter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Selection of Whole Fruit or Wholemeal Bread with Butter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Selection of Whole Fruit or Wholemeal Bread with Butter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8912788"/>
                  </a:ext>
                </a:extLst>
              </a:tr>
              <a:tr h="2129593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AFTERNOON BREAK</a:t>
                      </a:r>
                    </a:p>
                  </a:txBody>
                  <a:tcPr anchor="ctr"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93C17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Cheddar Cheese Straws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 Gothic"/>
                        </a:rPr>
                        <a:t>Granola Bar</a:t>
                      </a:r>
                      <a:endParaRPr kumimoji="0" lang="en-US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2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/>
                          <a:ea typeface="+mn-ea"/>
                          <a:cs typeface="+mn-cs"/>
                        </a:rPr>
                        <a:t>Carrot Cake</a:t>
                      </a:r>
                      <a:endParaRPr kumimoji="0" lang="en-GB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2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/>
                          <a:ea typeface="+mn-ea"/>
                          <a:cs typeface="+mn-cs"/>
                        </a:rPr>
                        <a:t>Savoury</a:t>
                      </a: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2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/>
                          <a:ea typeface="+mn-ea"/>
                          <a:cs typeface="+mn-cs"/>
                        </a:rPr>
                        <a:t>Muffins</a:t>
                      </a:r>
                      <a:endParaRPr kumimoji="0" lang="en-GB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GB" sz="12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/>
                          <a:ea typeface="+mn-ea"/>
                          <a:cs typeface="+mn-cs"/>
                        </a:rPr>
                        <a:t>Cheese &amp; Tomato </a:t>
                      </a:r>
                      <a:endParaRPr lang="en-GB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/>
                        <a:ea typeface="+mn-ea"/>
                        <a:cs typeface="+mn-cs"/>
                      </a:endParaRP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2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/>
                          <a:ea typeface="+mn-ea"/>
                          <a:cs typeface="+mn-cs"/>
                        </a:rPr>
                        <a:t>Mini Pizzas </a:t>
                      </a:r>
                      <a:endParaRPr kumimoji="0" lang="en-GB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84247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495376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402F89F4-9FF5-D8BC-4CB2-E537DFA750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8676693"/>
              </p:ext>
            </p:extLst>
          </p:nvPr>
        </p:nvGraphicFramePr>
        <p:xfrm>
          <a:off x="298585" y="1619730"/>
          <a:ext cx="10112082" cy="5740439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430772">
                  <a:extLst>
                    <a:ext uri="{9D8B030D-6E8A-4147-A177-3AD203B41FA5}">
                      <a16:colId xmlns:a16="http://schemas.microsoft.com/office/drawing/2014/main" val="1872024225"/>
                    </a:ext>
                  </a:extLst>
                </a:gridCol>
                <a:gridCol w="1447538">
                  <a:extLst>
                    <a:ext uri="{9D8B030D-6E8A-4147-A177-3AD203B41FA5}">
                      <a16:colId xmlns:a16="http://schemas.microsoft.com/office/drawing/2014/main" val="1793934144"/>
                    </a:ext>
                  </a:extLst>
                </a:gridCol>
                <a:gridCol w="1387154">
                  <a:extLst>
                    <a:ext uri="{9D8B030D-6E8A-4147-A177-3AD203B41FA5}">
                      <a16:colId xmlns:a16="http://schemas.microsoft.com/office/drawing/2014/main" val="3345603019"/>
                    </a:ext>
                  </a:extLst>
                </a:gridCol>
                <a:gridCol w="1501271">
                  <a:extLst>
                    <a:ext uri="{9D8B030D-6E8A-4147-A177-3AD203B41FA5}">
                      <a16:colId xmlns:a16="http://schemas.microsoft.com/office/drawing/2014/main" val="3054068587"/>
                    </a:ext>
                  </a:extLst>
                </a:gridCol>
                <a:gridCol w="1448449">
                  <a:extLst>
                    <a:ext uri="{9D8B030D-6E8A-4147-A177-3AD203B41FA5}">
                      <a16:colId xmlns:a16="http://schemas.microsoft.com/office/drawing/2014/main" val="730388520"/>
                    </a:ext>
                  </a:extLst>
                </a:gridCol>
                <a:gridCol w="1448449">
                  <a:extLst>
                    <a:ext uri="{9D8B030D-6E8A-4147-A177-3AD203B41FA5}">
                      <a16:colId xmlns:a16="http://schemas.microsoft.com/office/drawing/2014/main" val="108890227"/>
                    </a:ext>
                  </a:extLst>
                </a:gridCol>
                <a:gridCol w="1448449">
                  <a:extLst>
                    <a:ext uri="{9D8B030D-6E8A-4147-A177-3AD203B41FA5}">
                      <a16:colId xmlns:a16="http://schemas.microsoft.com/office/drawing/2014/main" val="2898355521"/>
                    </a:ext>
                  </a:extLst>
                </a:gridCol>
              </a:tblGrid>
              <a:tr h="1768701">
                <a:tc>
                  <a:txBody>
                    <a:bodyPr/>
                    <a:lstStyle/>
                    <a:p>
                      <a:pPr algn="ctr"/>
                      <a:r>
                        <a:rPr lang="en-GB" sz="1400" b="1" i="0" u="none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PRE-PREP</a:t>
                      </a:r>
                    </a:p>
                    <a:p>
                      <a:pPr algn="ctr"/>
                      <a:r>
                        <a:rPr lang="en-GB" sz="1400" b="1" i="0" u="none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WEEK THREE</a:t>
                      </a:r>
                    </a:p>
                  </a:txBody>
                  <a:tcPr anchor="ctr">
                    <a:solidFill>
                      <a:srgbClr val="465C8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u="none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MONDAY</a:t>
                      </a:r>
                      <a:endParaRPr lang="en-GB" sz="1400" b="1" i="0" u="none" dirty="0">
                        <a:solidFill>
                          <a:srgbClr val="F0F9F4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65C8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u="none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TUESDAY</a:t>
                      </a:r>
                      <a:endParaRPr lang="en-GB" sz="1400" b="1" i="0" u="none" dirty="0">
                        <a:solidFill>
                          <a:srgbClr val="F0F9F4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65C8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u="none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WEDNESDAY</a:t>
                      </a:r>
                      <a:endParaRPr lang="en-GB" sz="1400" b="1" i="0" u="none" dirty="0">
                        <a:solidFill>
                          <a:srgbClr val="F0F9F4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65C8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u="none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THURSDAY</a:t>
                      </a:r>
                      <a:endParaRPr lang="en-GB" sz="1400" b="1" i="0" u="none" dirty="0">
                        <a:solidFill>
                          <a:srgbClr val="F0F9F4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65C8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u="none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FRIDAY</a:t>
                      </a:r>
                      <a:endParaRPr lang="en-GB" sz="1400" b="1" i="0" u="none" dirty="0">
                        <a:solidFill>
                          <a:srgbClr val="F0F9F4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65C8B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GB" sz="1400" b="1" u="none" dirty="0">
                        <a:solidFill>
                          <a:srgbClr val="F0F9F4"/>
                        </a:solidFill>
                        <a:latin typeface="Century Gothic"/>
                      </a:endParaRPr>
                    </a:p>
                  </a:txBody>
                  <a:tcPr anchor="ctr">
                    <a:lnB w="12700">
                      <a:solidFill>
                        <a:srgbClr val="708791"/>
                      </a:solidFill>
                    </a:lnB>
                    <a:solidFill>
                      <a:srgbClr val="465C8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9912350"/>
                  </a:ext>
                </a:extLst>
              </a:tr>
              <a:tr h="1833771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MORNING BREAK</a:t>
                      </a:r>
                    </a:p>
                  </a:txBody>
                  <a:tcPr anchor="ctr"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465C8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Selection of Whole Fruit or Wholemeal Bread with Butter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Selection of Whole Fruit or Wholemeal Bread with Butter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Selection of Whole Fruit or Wholemeal Bread with Butter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Selection of Whole Fruit or Wholemeal Bread with Butter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Selection of Whole Fruit or Wholemeal Bread with Butter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defTabSz="1007943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708791"/>
                      </a:solidFill>
                    </a:lnL>
                    <a:lnR w="12700">
                      <a:solidFill>
                        <a:srgbClr val="708791"/>
                      </a:solidFill>
                    </a:lnR>
                    <a:lnT w="12700">
                      <a:solidFill>
                        <a:srgbClr val="708791"/>
                      </a:solidFill>
                    </a:lnT>
                    <a:lnB w="12700">
                      <a:solidFill>
                        <a:srgbClr val="708791"/>
                      </a:solidFill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8912788"/>
                  </a:ext>
                </a:extLst>
              </a:tr>
              <a:tr h="2137967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AFTERNOON BREAK</a:t>
                      </a:r>
                    </a:p>
                  </a:txBody>
                  <a:tcPr anchor="ctr"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465C8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GB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2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Butter Croissant</a:t>
                      </a: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GB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</a:rPr>
                        <a:t>Red Onion </a:t>
                      </a: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</a:rPr>
                        <a:t>&amp; Cheddar </a:t>
                      </a:r>
                      <a:endParaRPr lang="en-GB" dirty="0"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</a:rPr>
                        <a:t>Cheese</a:t>
                      </a:r>
                      <a:endParaRPr lang="en-GB" dirty="0"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</a:rPr>
                        <a:t>Open Puff Pastry Tarts</a:t>
                      </a:r>
                      <a:endParaRPr lang="en-GB" dirty="0"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</a:rPr>
                        <a:t>Lemon Sponge Cake</a:t>
                      </a:r>
                      <a:endParaRPr kumimoji="0" lang="en-GB" dirty="0"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2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Healthy Honey Seeded Flapjack</a:t>
                      </a:r>
                      <a:endParaRPr kumimoji="0" lang="en-US" dirty="0"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2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Classic Pork Sausage Roll</a:t>
                      </a:r>
                      <a:endParaRPr kumimoji="0" lang="en-US" dirty="0"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kumimoji="0" lang="en-GB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708791"/>
                      </a:solidFill>
                    </a:lnL>
                    <a:lnR w="12700">
                      <a:solidFill>
                        <a:srgbClr val="708791"/>
                      </a:solidFill>
                    </a:lnR>
                    <a:lnT w="12700">
                      <a:solidFill>
                        <a:srgbClr val="708791"/>
                      </a:solidFill>
                    </a:lnT>
                    <a:lnB w="12700">
                      <a:solidFill>
                        <a:srgbClr val="708791"/>
                      </a:solidFill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84247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119939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402F89F4-9FF5-D8BC-4CB2-E537DFA750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9893582"/>
              </p:ext>
            </p:extLst>
          </p:nvPr>
        </p:nvGraphicFramePr>
        <p:xfrm>
          <a:off x="298585" y="1619731"/>
          <a:ext cx="10094642" cy="5720868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249348">
                  <a:extLst>
                    <a:ext uri="{9D8B030D-6E8A-4147-A177-3AD203B41FA5}">
                      <a16:colId xmlns:a16="http://schemas.microsoft.com/office/drawing/2014/main" val="1872024225"/>
                    </a:ext>
                  </a:extLst>
                </a:gridCol>
                <a:gridCol w="1263989">
                  <a:extLst>
                    <a:ext uri="{9D8B030D-6E8A-4147-A177-3AD203B41FA5}">
                      <a16:colId xmlns:a16="http://schemas.microsoft.com/office/drawing/2014/main" val="1793934144"/>
                    </a:ext>
                  </a:extLst>
                </a:gridCol>
                <a:gridCol w="1158502">
                  <a:extLst>
                    <a:ext uri="{9D8B030D-6E8A-4147-A177-3AD203B41FA5}">
                      <a16:colId xmlns:a16="http://schemas.microsoft.com/office/drawing/2014/main" val="3345603019"/>
                    </a:ext>
                  </a:extLst>
                </a:gridCol>
                <a:gridCol w="1363667">
                  <a:extLst>
                    <a:ext uri="{9D8B030D-6E8A-4147-A177-3AD203B41FA5}">
                      <a16:colId xmlns:a16="http://schemas.microsoft.com/office/drawing/2014/main" val="3054068587"/>
                    </a:ext>
                  </a:extLst>
                </a:gridCol>
                <a:gridCol w="1264784">
                  <a:extLst>
                    <a:ext uri="{9D8B030D-6E8A-4147-A177-3AD203B41FA5}">
                      <a16:colId xmlns:a16="http://schemas.microsoft.com/office/drawing/2014/main" val="730388520"/>
                    </a:ext>
                  </a:extLst>
                </a:gridCol>
                <a:gridCol w="1264784">
                  <a:extLst>
                    <a:ext uri="{9D8B030D-6E8A-4147-A177-3AD203B41FA5}">
                      <a16:colId xmlns:a16="http://schemas.microsoft.com/office/drawing/2014/main" val="108890227"/>
                    </a:ext>
                  </a:extLst>
                </a:gridCol>
                <a:gridCol w="1264784">
                  <a:extLst>
                    <a:ext uri="{9D8B030D-6E8A-4147-A177-3AD203B41FA5}">
                      <a16:colId xmlns:a16="http://schemas.microsoft.com/office/drawing/2014/main" val="3983244218"/>
                    </a:ext>
                  </a:extLst>
                </a:gridCol>
                <a:gridCol w="1264784">
                  <a:extLst>
                    <a:ext uri="{9D8B030D-6E8A-4147-A177-3AD203B41FA5}">
                      <a16:colId xmlns:a16="http://schemas.microsoft.com/office/drawing/2014/main" val="2948517064"/>
                    </a:ext>
                  </a:extLst>
                </a:gridCol>
              </a:tblGrid>
              <a:tr h="1385896">
                <a:tc>
                  <a:txBody>
                    <a:bodyPr/>
                    <a:lstStyle/>
                    <a:p>
                      <a:pPr algn="ctr"/>
                      <a:r>
                        <a:rPr lang="en-GB" sz="1400" b="1" i="0" u="none" dirty="0">
                          <a:solidFill>
                            <a:srgbClr val="708791"/>
                          </a:solidFill>
                          <a:latin typeface="Century Gothic" panose="020B0502020202020204" pitchFamily="34" charset="0"/>
                        </a:rPr>
                        <a:t>PREP </a:t>
                      </a:r>
                    </a:p>
                    <a:p>
                      <a:pPr algn="ctr"/>
                      <a:r>
                        <a:rPr lang="en-GB" sz="1400" b="1" i="0" u="none" dirty="0">
                          <a:solidFill>
                            <a:srgbClr val="708791"/>
                          </a:solidFill>
                          <a:latin typeface="Century Gothic" panose="020B0502020202020204" pitchFamily="34" charset="0"/>
                        </a:rPr>
                        <a:t>WEEK ONE</a:t>
                      </a:r>
                    </a:p>
                  </a:txBody>
                  <a:tcPr anchor="ctr">
                    <a:solidFill>
                      <a:srgbClr val="F7DC2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u="none" dirty="0">
                          <a:solidFill>
                            <a:srgbClr val="708791"/>
                          </a:solidFill>
                          <a:latin typeface="Century Gothic" panose="020B0502020202020204" pitchFamily="34" charset="0"/>
                        </a:rPr>
                        <a:t>MONDAY</a:t>
                      </a:r>
                      <a:endParaRPr lang="en-GB" sz="1400" b="1" i="0" u="none" dirty="0">
                        <a:solidFill>
                          <a:srgbClr val="70879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C2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u="none" dirty="0">
                          <a:solidFill>
                            <a:srgbClr val="708791"/>
                          </a:solidFill>
                          <a:latin typeface="Century Gothic" panose="020B0502020202020204" pitchFamily="34" charset="0"/>
                        </a:rPr>
                        <a:t>TUESDAY</a:t>
                      </a:r>
                      <a:endParaRPr lang="en-GB" sz="1400" b="1" i="0" u="none" dirty="0">
                        <a:solidFill>
                          <a:srgbClr val="70879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C2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u="none" dirty="0">
                          <a:solidFill>
                            <a:srgbClr val="708791"/>
                          </a:solidFill>
                          <a:latin typeface="Century Gothic" panose="020B0502020202020204" pitchFamily="34" charset="0"/>
                        </a:rPr>
                        <a:t>WEDNESDAY</a:t>
                      </a:r>
                      <a:endParaRPr lang="en-GB" sz="1400" b="1" i="0" u="none" dirty="0">
                        <a:solidFill>
                          <a:srgbClr val="70879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C2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u="none" dirty="0">
                          <a:solidFill>
                            <a:srgbClr val="708791"/>
                          </a:solidFill>
                          <a:latin typeface="Century Gothic" panose="020B0502020202020204" pitchFamily="34" charset="0"/>
                        </a:rPr>
                        <a:t>THURSDAY</a:t>
                      </a:r>
                      <a:endParaRPr lang="en-GB" sz="1400" b="1" i="0" u="none" dirty="0">
                        <a:solidFill>
                          <a:srgbClr val="70879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C2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u="none" dirty="0">
                          <a:solidFill>
                            <a:srgbClr val="708791"/>
                          </a:solidFill>
                          <a:latin typeface="Century Gothic" panose="020B0502020202020204" pitchFamily="34" charset="0"/>
                        </a:rPr>
                        <a:t>FRIDAY</a:t>
                      </a:r>
                      <a:endParaRPr lang="en-GB" sz="1400" b="1" i="0" u="none" dirty="0">
                        <a:solidFill>
                          <a:srgbClr val="70879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C2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u="none" dirty="0">
                          <a:solidFill>
                            <a:srgbClr val="708791"/>
                          </a:solidFill>
                          <a:latin typeface="Century Gothic" panose="020B0502020202020204" pitchFamily="34" charset="0"/>
                        </a:rPr>
                        <a:t>SATURDAY</a:t>
                      </a:r>
                      <a:endParaRPr lang="en-GB" sz="1400" b="1" i="0" u="none" dirty="0">
                        <a:solidFill>
                          <a:srgbClr val="70879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C2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u="none" dirty="0">
                          <a:solidFill>
                            <a:srgbClr val="708791"/>
                          </a:solidFill>
                          <a:latin typeface="Century Gothic" panose="020B0502020202020204" pitchFamily="34" charset="0"/>
                        </a:rPr>
                        <a:t>SUNDAY</a:t>
                      </a:r>
                      <a:endParaRPr lang="en-GB" sz="1400" b="1" i="0" u="none" dirty="0">
                        <a:solidFill>
                          <a:srgbClr val="70879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C2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9912350"/>
                  </a:ext>
                </a:extLst>
              </a:tr>
              <a:tr h="1436883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708791"/>
                          </a:solidFill>
                          <a:latin typeface="Century Gothic" panose="020B0502020202020204" pitchFamily="34" charset="0"/>
                        </a:rPr>
                        <a:t>MORNING BREAK</a:t>
                      </a:r>
                    </a:p>
                  </a:txBody>
                  <a:tcPr anchor="ctr"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7DC2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/>
                        <a:ea typeface="+mn-ea"/>
                        <a:cs typeface="+mn-cs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2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/>
                          <a:ea typeface="+mn-ea"/>
                          <a:cs typeface="+mn-cs"/>
                        </a:rPr>
                        <a:t>Pain au Chocolate</a:t>
                      </a:r>
                      <a:endParaRPr lang="en-GB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2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/>
                          <a:ea typeface="+mn-ea"/>
                          <a:cs typeface="+mn-cs"/>
                        </a:rPr>
                        <a:t>Classic Shortbread</a:t>
                      </a:r>
                      <a:endParaRPr kumimoji="0" lang="en-US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 Gothic"/>
                        </a:rPr>
                        <a:t>Cheese Pizza Baguette</a:t>
                      </a:r>
                      <a:endParaRPr lang="en-GB" sz="12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2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/>
                          <a:ea typeface="+mn-ea"/>
                          <a:cs typeface="+mn-cs"/>
                        </a:rPr>
                        <a:t>Healthy Honey Seeded Flapjack</a:t>
                      </a:r>
                      <a:endParaRPr kumimoji="0" lang="en-US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2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/>
                          <a:ea typeface="+mn-ea"/>
                          <a:cs typeface="+mn-cs"/>
                        </a:rPr>
                        <a:t>Classic Pork Sausage Roll or Vegan Sausage Roll</a:t>
                      </a:r>
                      <a:endParaRPr kumimoji="0" lang="en-US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8912788"/>
                  </a:ext>
                </a:extLst>
              </a:tr>
              <a:tr h="1675241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708791"/>
                          </a:solidFill>
                          <a:latin typeface="Century Gothic" panose="020B0502020202020204" pitchFamily="34" charset="0"/>
                        </a:rPr>
                        <a:t>AFTERNOON BREAK</a:t>
                      </a:r>
                    </a:p>
                  </a:txBody>
                  <a:tcPr anchor="ctr"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7DC2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Selection of Whole Fruit</a:t>
                      </a:r>
                    </a:p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Selection of Whole Fruit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Selection of Whole Fruit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Selection of Whole Fruit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Selection of Whole Fruit</a:t>
                      </a:r>
                    </a:p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8424781"/>
                  </a:ext>
                </a:extLst>
              </a:tr>
              <a:tr h="1222848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708791"/>
                          </a:solidFill>
                          <a:latin typeface="Century Gothic" panose="020B0502020202020204" pitchFamily="34" charset="0"/>
                        </a:rPr>
                        <a:t>EVERY DAY</a:t>
                      </a:r>
                      <a:endParaRPr lang="en-GB" sz="1400" b="1" i="0" dirty="0">
                        <a:solidFill>
                          <a:srgbClr val="70879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7DC28"/>
                    </a:solidFill>
                  </a:tcPr>
                </a:tc>
                <a:tc gridSpan="7">
                  <a:txBody>
                    <a:bodyPr/>
                    <a:lstStyle/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Hydration Station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77556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643281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402F89F4-9FF5-D8BC-4CB2-E537DFA750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8873029"/>
              </p:ext>
            </p:extLst>
          </p:nvPr>
        </p:nvGraphicFramePr>
        <p:xfrm>
          <a:off x="298585" y="1619731"/>
          <a:ext cx="10094642" cy="5720868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249348">
                  <a:extLst>
                    <a:ext uri="{9D8B030D-6E8A-4147-A177-3AD203B41FA5}">
                      <a16:colId xmlns:a16="http://schemas.microsoft.com/office/drawing/2014/main" val="1872024225"/>
                    </a:ext>
                  </a:extLst>
                </a:gridCol>
                <a:gridCol w="1263989">
                  <a:extLst>
                    <a:ext uri="{9D8B030D-6E8A-4147-A177-3AD203B41FA5}">
                      <a16:colId xmlns:a16="http://schemas.microsoft.com/office/drawing/2014/main" val="1793934144"/>
                    </a:ext>
                  </a:extLst>
                </a:gridCol>
                <a:gridCol w="1158502">
                  <a:extLst>
                    <a:ext uri="{9D8B030D-6E8A-4147-A177-3AD203B41FA5}">
                      <a16:colId xmlns:a16="http://schemas.microsoft.com/office/drawing/2014/main" val="3345603019"/>
                    </a:ext>
                  </a:extLst>
                </a:gridCol>
                <a:gridCol w="1363667">
                  <a:extLst>
                    <a:ext uri="{9D8B030D-6E8A-4147-A177-3AD203B41FA5}">
                      <a16:colId xmlns:a16="http://schemas.microsoft.com/office/drawing/2014/main" val="3054068587"/>
                    </a:ext>
                  </a:extLst>
                </a:gridCol>
                <a:gridCol w="1264784">
                  <a:extLst>
                    <a:ext uri="{9D8B030D-6E8A-4147-A177-3AD203B41FA5}">
                      <a16:colId xmlns:a16="http://schemas.microsoft.com/office/drawing/2014/main" val="730388520"/>
                    </a:ext>
                  </a:extLst>
                </a:gridCol>
                <a:gridCol w="1264784">
                  <a:extLst>
                    <a:ext uri="{9D8B030D-6E8A-4147-A177-3AD203B41FA5}">
                      <a16:colId xmlns:a16="http://schemas.microsoft.com/office/drawing/2014/main" val="108890227"/>
                    </a:ext>
                  </a:extLst>
                </a:gridCol>
                <a:gridCol w="1264784">
                  <a:extLst>
                    <a:ext uri="{9D8B030D-6E8A-4147-A177-3AD203B41FA5}">
                      <a16:colId xmlns:a16="http://schemas.microsoft.com/office/drawing/2014/main" val="3983244218"/>
                    </a:ext>
                  </a:extLst>
                </a:gridCol>
                <a:gridCol w="1264784">
                  <a:extLst>
                    <a:ext uri="{9D8B030D-6E8A-4147-A177-3AD203B41FA5}">
                      <a16:colId xmlns:a16="http://schemas.microsoft.com/office/drawing/2014/main" val="2948517064"/>
                    </a:ext>
                  </a:extLst>
                </a:gridCol>
              </a:tblGrid>
              <a:tr h="1385896">
                <a:tc>
                  <a:txBody>
                    <a:bodyPr/>
                    <a:lstStyle/>
                    <a:p>
                      <a:pPr algn="ctr"/>
                      <a:r>
                        <a:rPr lang="en-GB" sz="1400" b="1" i="0" u="none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PREP</a:t>
                      </a:r>
                    </a:p>
                    <a:p>
                      <a:pPr algn="ctr"/>
                      <a:r>
                        <a:rPr lang="en-GB" sz="1400" b="1" i="0" u="none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WEEK TWO</a:t>
                      </a:r>
                    </a:p>
                  </a:txBody>
                  <a:tcPr anchor="ctr">
                    <a:solidFill>
                      <a:srgbClr val="93C17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u="none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MONDAY</a:t>
                      </a:r>
                      <a:endParaRPr lang="en-GB" sz="1400" b="1" i="0" u="none" dirty="0">
                        <a:solidFill>
                          <a:srgbClr val="F0F9F4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17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u="none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TUESDAY</a:t>
                      </a:r>
                      <a:endParaRPr lang="en-GB" sz="1400" b="1" i="0" u="none" dirty="0">
                        <a:solidFill>
                          <a:srgbClr val="F0F9F4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17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u="none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WEDNESDAY</a:t>
                      </a:r>
                      <a:endParaRPr lang="en-GB" sz="1400" b="1" i="0" u="none" dirty="0">
                        <a:solidFill>
                          <a:srgbClr val="F0F9F4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17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u="none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THURSDAY</a:t>
                      </a:r>
                      <a:endParaRPr lang="en-GB" sz="1400" b="1" i="0" u="none" dirty="0">
                        <a:solidFill>
                          <a:srgbClr val="F0F9F4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17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u="none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FRIDAY</a:t>
                      </a:r>
                      <a:endParaRPr lang="en-GB" sz="1400" b="1" i="0" u="none" dirty="0">
                        <a:solidFill>
                          <a:srgbClr val="F0F9F4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17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u="none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SATURDAY</a:t>
                      </a:r>
                      <a:endParaRPr lang="en-GB" sz="1400" b="1" i="0" u="none" dirty="0">
                        <a:solidFill>
                          <a:srgbClr val="F0F9F4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17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u="none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SUNDAY</a:t>
                      </a:r>
                      <a:endParaRPr lang="en-GB" sz="1400" b="1" i="0" u="none" dirty="0">
                        <a:solidFill>
                          <a:srgbClr val="F0F9F4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1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9912350"/>
                  </a:ext>
                </a:extLst>
              </a:tr>
              <a:tr h="1436883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MORNING BREAK</a:t>
                      </a:r>
                    </a:p>
                  </a:txBody>
                  <a:tcPr anchor="ctr"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93C17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/>
                          <a:ea typeface="+mn-ea"/>
                          <a:cs typeface="+mn-cs"/>
                        </a:rPr>
                        <a:t>Cheddar Cheese Straws</a:t>
                      </a:r>
                      <a:endParaRPr kumimoji="0" lang="en-US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 Gothic"/>
                        </a:rPr>
                        <a:t>Granola Bar</a:t>
                      </a:r>
                      <a:endParaRPr kumimoji="0" lang="en-US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2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/>
                          <a:ea typeface="+mn-ea"/>
                          <a:cs typeface="+mn-cs"/>
                        </a:rPr>
                        <a:t>Carrot Cake</a:t>
                      </a:r>
                      <a:endParaRPr kumimoji="0" lang="en-GB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2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/>
                          <a:ea typeface="+mn-ea"/>
                          <a:cs typeface="+mn-cs"/>
                        </a:rPr>
                        <a:t>Savoury</a:t>
                      </a: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2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/>
                          <a:ea typeface="+mn-ea"/>
                          <a:cs typeface="+mn-cs"/>
                        </a:rPr>
                        <a:t>Muffins</a:t>
                      </a:r>
                      <a:endParaRPr kumimoji="0" lang="en-GB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2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/>
                          <a:ea typeface="+mn-ea"/>
                          <a:cs typeface="+mn-cs"/>
                        </a:rPr>
                        <a:t>Cheese &amp; Tomato </a:t>
                      </a: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2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/>
                          <a:ea typeface="+mn-ea"/>
                          <a:cs typeface="+mn-cs"/>
                        </a:rPr>
                        <a:t>Mini Pizzas </a:t>
                      </a:r>
                      <a:endParaRPr kumimoji="0" lang="en-GB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8912788"/>
                  </a:ext>
                </a:extLst>
              </a:tr>
              <a:tr h="1675241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AFTERNOON BREAK</a:t>
                      </a:r>
                    </a:p>
                  </a:txBody>
                  <a:tcPr anchor="ctr"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93C17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Selection of Whole Fruit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Selection of Whole Fruit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Selection of Whole Fruit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Selection of Whole Fruit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Selection of Whole Fruit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8424781"/>
                  </a:ext>
                </a:extLst>
              </a:tr>
              <a:tr h="1222848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EVERY DAY</a:t>
                      </a:r>
                      <a:endParaRPr lang="en-GB" sz="1400" b="1" i="0" dirty="0">
                        <a:solidFill>
                          <a:srgbClr val="F0F9F4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93C17B"/>
                    </a:solidFill>
                  </a:tcPr>
                </a:tc>
                <a:tc gridSpan="7">
                  <a:txBody>
                    <a:bodyPr/>
                    <a:lstStyle/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Hydration Station</a:t>
                      </a:r>
                    </a:p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Whole Fruit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77556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412139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402F89F4-9FF5-D8BC-4CB2-E537DFA750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8321840"/>
              </p:ext>
            </p:extLst>
          </p:nvPr>
        </p:nvGraphicFramePr>
        <p:xfrm>
          <a:off x="298585" y="1619731"/>
          <a:ext cx="10094642" cy="5720868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249348">
                  <a:extLst>
                    <a:ext uri="{9D8B030D-6E8A-4147-A177-3AD203B41FA5}">
                      <a16:colId xmlns:a16="http://schemas.microsoft.com/office/drawing/2014/main" val="1872024225"/>
                    </a:ext>
                  </a:extLst>
                </a:gridCol>
                <a:gridCol w="1263989">
                  <a:extLst>
                    <a:ext uri="{9D8B030D-6E8A-4147-A177-3AD203B41FA5}">
                      <a16:colId xmlns:a16="http://schemas.microsoft.com/office/drawing/2014/main" val="1793934144"/>
                    </a:ext>
                  </a:extLst>
                </a:gridCol>
                <a:gridCol w="1158502">
                  <a:extLst>
                    <a:ext uri="{9D8B030D-6E8A-4147-A177-3AD203B41FA5}">
                      <a16:colId xmlns:a16="http://schemas.microsoft.com/office/drawing/2014/main" val="3345603019"/>
                    </a:ext>
                  </a:extLst>
                </a:gridCol>
                <a:gridCol w="1363667">
                  <a:extLst>
                    <a:ext uri="{9D8B030D-6E8A-4147-A177-3AD203B41FA5}">
                      <a16:colId xmlns:a16="http://schemas.microsoft.com/office/drawing/2014/main" val="3054068587"/>
                    </a:ext>
                  </a:extLst>
                </a:gridCol>
                <a:gridCol w="1264784">
                  <a:extLst>
                    <a:ext uri="{9D8B030D-6E8A-4147-A177-3AD203B41FA5}">
                      <a16:colId xmlns:a16="http://schemas.microsoft.com/office/drawing/2014/main" val="730388520"/>
                    </a:ext>
                  </a:extLst>
                </a:gridCol>
                <a:gridCol w="1264784">
                  <a:extLst>
                    <a:ext uri="{9D8B030D-6E8A-4147-A177-3AD203B41FA5}">
                      <a16:colId xmlns:a16="http://schemas.microsoft.com/office/drawing/2014/main" val="108890227"/>
                    </a:ext>
                  </a:extLst>
                </a:gridCol>
                <a:gridCol w="1264784">
                  <a:extLst>
                    <a:ext uri="{9D8B030D-6E8A-4147-A177-3AD203B41FA5}">
                      <a16:colId xmlns:a16="http://schemas.microsoft.com/office/drawing/2014/main" val="3983244218"/>
                    </a:ext>
                  </a:extLst>
                </a:gridCol>
                <a:gridCol w="1264784">
                  <a:extLst>
                    <a:ext uri="{9D8B030D-6E8A-4147-A177-3AD203B41FA5}">
                      <a16:colId xmlns:a16="http://schemas.microsoft.com/office/drawing/2014/main" val="2948517064"/>
                    </a:ext>
                  </a:extLst>
                </a:gridCol>
              </a:tblGrid>
              <a:tr h="1385896">
                <a:tc>
                  <a:txBody>
                    <a:bodyPr/>
                    <a:lstStyle/>
                    <a:p>
                      <a:pPr algn="ctr"/>
                      <a:r>
                        <a:rPr lang="en-GB" sz="1400" b="1" i="0" u="none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PREP</a:t>
                      </a:r>
                    </a:p>
                    <a:p>
                      <a:pPr algn="ctr"/>
                      <a:r>
                        <a:rPr lang="en-GB" sz="1400" b="1" i="0" u="none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WEEK THREE</a:t>
                      </a:r>
                    </a:p>
                  </a:txBody>
                  <a:tcPr anchor="ctr">
                    <a:solidFill>
                      <a:srgbClr val="465C8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u="none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MONDAY</a:t>
                      </a:r>
                      <a:endParaRPr lang="en-GB" sz="1400" b="1" i="0" u="none" dirty="0">
                        <a:solidFill>
                          <a:srgbClr val="F0F9F4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65C8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u="none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TUESDAY</a:t>
                      </a:r>
                      <a:endParaRPr lang="en-GB" sz="1400" b="1" i="0" u="none" dirty="0">
                        <a:solidFill>
                          <a:srgbClr val="F0F9F4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65C8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u="none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WEDNESDAY</a:t>
                      </a:r>
                      <a:endParaRPr lang="en-GB" sz="1400" b="1" i="0" u="none" dirty="0">
                        <a:solidFill>
                          <a:srgbClr val="F0F9F4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65C8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u="none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THURSDAY</a:t>
                      </a:r>
                      <a:endParaRPr lang="en-GB" sz="1400" b="1" i="0" u="none" dirty="0">
                        <a:solidFill>
                          <a:srgbClr val="F0F9F4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65C8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u="none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FRIDAY</a:t>
                      </a:r>
                      <a:endParaRPr lang="en-GB" sz="1400" b="1" i="0" u="none" dirty="0">
                        <a:solidFill>
                          <a:srgbClr val="F0F9F4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65C8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u="none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SATURDAY</a:t>
                      </a:r>
                      <a:endParaRPr lang="en-GB" sz="1400" b="1" i="0" u="none" dirty="0">
                        <a:solidFill>
                          <a:srgbClr val="F0F9F4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65C8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u="none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SUNDAY</a:t>
                      </a:r>
                      <a:endParaRPr lang="en-GB" sz="1400" b="1" i="0" u="none" dirty="0">
                        <a:solidFill>
                          <a:srgbClr val="F0F9F4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65C8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9912350"/>
                  </a:ext>
                </a:extLst>
              </a:tr>
              <a:tr h="1436883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MORNING BREAK</a:t>
                      </a:r>
                    </a:p>
                  </a:txBody>
                  <a:tcPr anchor="ctr"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465C8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2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Butter Croissant</a:t>
                      </a:r>
                    </a:p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</a:rPr>
                        <a:t>Red Onion </a:t>
                      </a: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</a:rPr>
                        <a:t>&amp; Cheddar </a:t>
                      </a: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</a:rPr>
                        <a:t>Cheese</a:t>
                      </a: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</a:rPr>
                        <a:t>Open Puff Pastry Tarts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</a:rPr>
                        <a:t>Chocolate </a:t>
                      </a:r>
                      <a:endParaRPr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</a:rPr>
                        <a:t>Chip </a:t>
                      </a:r>
                      <a:endParaRPr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ctr" defTabSz="1007943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</a:rPr>
                        <a:t>Cookies</a:t>
                      </a:r>
                      <a:endParaRPr kumimoji="0" lang="en-GB" dirty="0"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Healthy Honey Seeded Flapjack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Classic Pork Sausage Roll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Light Lemon Drizzle</a:t>
                      </a:r>
                      <a:endParaRPr kumimoji="0" lang="en-US" dirty="0"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8912788"/>
                  </a:ext>
                </a:extLst>
              </a:tr>
              <a:tr h="1675241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AFTERNOON BREAK</a:t>
                      </a:r>
                    </a:p>
                  </a:txBody>
                  <a:tcPr anchor="ctr"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465C8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Selection of Whole Fruit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Selection of Whole Fruit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Selection of Whole Fruit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Selection of Whole Fruit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Selection of Whole Fruit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8424781"/>
                  </a:ext>
                </a:extLst>
              </a:tr>
              <a:tr h="1222848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EVERY DAY</a:t>
                      </a:r>
                      <a:endParaRPr lang="en-GB" sz="1400" b="1" i="0" dirty="0">
                        <a:solidFill>
                          <a:srgbClr val="F0F9F4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465C8B"/>
                    </a:solidFill>
                  </a:tcPr>
                </a:tc>
                <a:tc gridSpan="7">
                  <a:txBody>
                    <a:bodyPr/>
                    <a:lstStyle/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Hydration Station</a:t>
                      </a:r>
                    </a:p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Whole Fruit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77556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282867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6510F616435C1499E3C8D0E4DE78218" ma:contentTypeVersion="5" ma:contentTypeDescription="Create a new document." ma:contentTypeScope="" ma:versionID="12a46853ea140b788d5b59b37871b0d0">
  <xsd:schema xmlns:xsd="http://www.w3.org/2001/XMLSchema" xmlns:xs="http://www.w3.org/2001/XMLSchema" xmlns:p="http://schemas.microsoft.com/office/2006/metadata/properties" xmlns:ns3="9178e6cf-d97e-44ea-bc65-68382706299f" xmlns:ns4="9241cd5c-2c2e-4553-a46c-8a4e62130545" targetNamespace="http://schemas.microsoft.com/office/2006/metadata/properties" ma:root="true" ma:fieldsID="20ee44ccad1e42902cc827d5723a5bdc" ns3:_="" ns4:_="">
    <xsd:import namespace="9178e6cf-d97e-44ea-bc65-68382706299f"/>
    <xsd:import namespace="9241cd5c-2c2e-4553-a46c-8a4e62130545"/>
    <xsd:element name="properties">
      <xsd:complexType>
        <xsd:sequence>
          <xsd:element name="documentManagement">
            <xsd:complexType>
              <xsd:all>
                <xsd:element ref="ns3:MediaServiceDateTaken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178e6cf-d97e-44ea-bc65-68382706299f" elementFormDefault="qualified">
    <xsd:import namespace="http://schemas.microsoft.com/office/2006/documentManagement/types"/>
    <xsd:import namespace="http://schemas.microsoft.com/office/infopath/2007/PartnerControls"/>
    <xsd:element name="MediaServiceDateTaken" ma:index="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_activity" ma:index="9" nillable="true" ma:displayName="_activity" ma:hidden="true" ma:internalName="_activity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241cd5c-2c2e-4553-a46c-8a4e62130545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9178e6cf-d97e-44ea-bc65-68382706299f" xsi:nil="true"/>
  </documentManagement>
</p:properties>
</file>

<file path=customXml/itemProps1.xml><?xml version="1.0" encoding="utf-8"?>
<ds:datastoreItem xmlns:ds="http://schemas.openxmlformats.org/officeDocument/2006/customXml" ds:itemID="{F32BDC7A-CA57-4920-902F-6E78D892A14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D7127CD-701E-48DE-9321-FE3881B2BAB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178e6cf-d97e-44ea-bc65-68382706299f"/>
    <ds:schemaRef ds:uri="9241cd5c-2c2e-4553-a46c-8a4e6213054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2982DD0-819C-486F-AA90-BD16EDC6D4DC}">
  <ds:schemaRefs>
    <ds:schemaRef ds:uri="9178e6cf-d97e-44ea-bc65-68382706299f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9241cd5c-2c2e-4553-a46c-8a4e62130545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21736</TotalTime>
  <Words>2750</Words>
  <Application>Microsoft Office PowerPoint</Application>
  <PresentationFormat>Custom</PresentationFormat>
  <Paragraphs>1330</Paragraphs>
  <Slides>19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Century 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Callum Curtis-Bennett</dc:creator>
  <cp:lastModifiedBy>Stuart Rackley</cp:lastModifiedBy>
  <cp:revision>1781</cp:revision>
  <cp:lastPrinted>2024-07-16T13:20:21Z</cp:lastPrinted>
  <dcterms:created xsi:type="dcterms:W3CDTF">2023-12-18T14:11:33Z</dcterms:created>
  <dcterms:modified xsi:type="dcterms:W3CDTF">2025-01-28T10:28:05Z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0x010100B6510F616435C1499E3C8D0E4DE78218</vt:lpwstr>
  </property>
</Properties>
</file>